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6" r:id="rId3"/>
    <p:sldId id="258" r:id="rId4"/>
    <p:sldId id="259" r:id="rId5"/>
    <p:sldId id="260" r:id="rId6"/>
    <p:sldId id="269" r:id="rId7"/>
    <p:sldId id="261" r:id="rId8"/>
    <p:sldId id="262" r:id="rId9"/>
    <p:sldId id="264" r:id="rId10"/>
    <p:sldId id="265" r:id="rId11"/>
    <p:sldId id="263" r:id="rId12"/>
    <p:sldId id="266" r:id="rId13"/>
    <p:sldId id="267" r:id="rId14"/>
    <p:sldId id="268"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4F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60" d="100"/>
          <a:sy n="160" d="100"/>
        </p:scale>
        <p:origin x="-10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9F692-FAF4-40DA-9A47-D9A6A25AB729}"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A71A9BAD-DAC9-495F-AE88-E7D756B7DF76}">
      <dgm:prSet phldrT="[Text]"/>
      <dgm:spPr/>
      <dgm:t>
        <a:bodyPr/>
        <a:lstStyle/>
        <a:p>
          <a:r>
            <a:rPr lang="en-US" dirty="0" smtClean="0">
              <a:latin typeface="Lucida Sans" panose="020B0602040502020204" pitchFamily="34" charset="0"/>
            </a:rPr>
            <a:t>Innovate</a:t>
          </a:r>
          <a:endParaRPr lang="en-US" dirty="0">
            <a:latin typeface="Lucida Sans" panose="020B0602040502020204" pitchFamily="34" charset="0"/>
          </a:endParaRPr>
        </a:p>
      </dgm:t>
    </dgm:pt>
    <dgm:pt modelId="{D18AC3AD-E3F5-46BD-B74E-3EB52D350CB0}" type="parTrans" cxnId="{3A3E5861-CB9C-4360-8BF6-63A9A399F5E6}">
      <dgm:prSet/>
      <dgm:spPr/>
      <dgm:t>
        <a:bodyPr/>
        <a:lstStyle/>
        <a:p>
          <a:endParaRPr lang="en-US"/>
        </a:p>
      </dgm:t>
    </dgm:pt>
    <dgm:pt modelId="{223F09A6-0926-499F-9E35-D18F635B944F}" type="sibTrans" cxnId="{3A3E5861-CB9C-4360-8BF6-63A9A399F5E6}">
      <dgm:prSet/>
      <dgm:spPr/>
      <dgm:t>
        <a:bodyPr/>
        <a:lstStyle/>
        <a:p>
          <a:endParaRPr lang="en-US"/>
        </a:p>
      </dgm:t>
    </dgm:pt>
    <dgm:pt modelId="{5187B133-85A4-4B47-84C4-C8E3286B9EB1}">
      <dgm:prSet phldrT="[Text]"/>
      <dgm:spPr/>
      <dgm:t>
        <a:bodyPr/>
        <a:lstStyle/>
        <a:p>
          <a:pPr algn="ctr"/>
          <a:r>
            <a:rPr lang="en-US" dirty="0" smtClean="0">
              <a:latin typeface="Lucida Sans" panose="020B0602040502020204" pitchFamily="34" charset="0"/>
            </a:rPr>
            <a:t>Engage</a:t>
          </a:r>
          <a:endParaRPr lang="en-US" dirty="0">
            <a:latin typeface="Lucida Sans" panose="020B0602040502020204" pitchFamily="34" charset="0"/>
          </a:endParaRPr>
        </a:p>
      </dgm:t>
    </dgm:pt>
    <dgm:pt modelId="{94E06BAC-7E56-40B9-81BF-696BB18F05FF}" type="parTrans" cxnId="{1B6D44E0-8451-4B93-9128-9929FB20BEC2}">
      <dgm:prSet/>
      <dgm:spPr/>
      <dgm:t>
        <a:bodyPr/>
        <a:lstStyle/>
        <a:p>
          <a:endParaRPr lang="en-US"/>
        </a:p>
      </dgm:t>
    </dgm:pt>
    <dgm:pt modelId="{1F0778B8-415E-4363-8CEF-59F1AA9B26BC}" type="sibTrans" cxnId="{1B6D44E0-8451-4B93-9128-9929FB20BEC2}">
      <dgm:prSet/>
      <dgm:spPr/>
      <dgm:t>
        <a:bodyPr/>
        <a:lstStyle/>
        <a:p>
          <a:endParaRPr lang="en-US"/>
        </a:p>
      </dgm:t>
    </dgm:pt>
    <dgm:pt modelId="{6374FAB9-E9E0-49FF-AF5A-67E0664AB80A}">
      <dgm:prSet phldrT="[Text]"/>
      <dgm:spPr/>
      <dgm:t>
        <a:bodyPr/>
        <a:lstStyle/>
        <a:p>
          <a:r>
            <a:rPr lang="en-US" dirty="0" smtClean="0">
              <a:latin typeface="Lucida Sans" panose="020B0602040502020204" pitchFamily="34" charset="0"/>
            </a:rPr>
            <a:t>Succeed</a:t>
          </a:r>
          <a:endParaRPr lang="en-US" dirty="0">
            <a:latin typeface="Lucida Sans" panose="020B0602040502020204" pitchFamily="34" charset="0"/>
          </a:endParaRPr>
        </a:p>
      </dgm:t>
    </dgm:pt>
    <dgm:pt modelId="{E3DA2F66-3B76-419F-9C97-F29DF5CEC719}" type="parTrans" cxnId="{3CD5D359-0B12-4B77-A294-1D6D71293BD7}">
      <dgm:prSet/>
      <dgm:spPr/>
      <dgm:t>
        <a:bodyPr/>
        <a:lstStyle/>
        <a:p>
          <a:endParaRPr lang="en-US"/>
        </a:p>
      </dgm:t>
    </dgm:pt>
    <dgm:pt modelId="{A7CDDDEE-00A6-460C-A5DA-A4806D3C2DDF}" type="sibTrans" cxnId="{3CD5D359-0B12-4B77-A294-1D6D71293BD7}">
      <dgm:prSet/>
      <dgm:spPr/>
      <dgm:t>
        <a:bodyPr/>
        <a:lstStyle/>
        <a:p>
          <a:endParaRPr lang="en-US"/>
        </a:p>
      </dgm:t>
    </dgm:pt>
    <dgm:pt modelId="{CC1936F6-EF98-4A11-B3CF-67E3AA1E31D3}" type="pres">
      <dgm:prSet presAssocID="{1AE9F692-FAF4-40DA-9A47-D9A6A25AB729}" presName="linearFlow" presStyleCnt="0">
        <dgm:presLayoutVars>
          <dgm:dir/>
          <dgm:resizeHandles val="exact"/>
        </dgm:presLayoutVars>
      </dgm:prSet>
      <dgm:spPr/>
    </dgm:pt>
    <dgm:pt modelId="{55E47BC0-102F-4978-8361-73AD010211D3}" type="pres">
      <dgm:prSet presAssocID="{A71A9BAD-DAC9-495F-AE88-E7D756B7DF76}" presName="comp" presStyleCnt="0"/>
      <dgm:spPr/>
    </dgm:pt>
    <dgm:pt modelId="{C41E89B2-9EAD-4A4A-8549-D121B3DBEF1E}" type="pres">
      <dgm:prSet presAssocID="{A71A9BAD-DAC9-495F-AE88-E7D756B7DF76}" presName="rect2" presStyleLbl="node1" presStyleIdx="0" presStyleCnt="3">
        <dgm:presLayoutVars>
          <dgm:bulletEnabled val="1"/>
        </dgm:presLayoutVars>
      </dgm:prSet>
      <dgm:spPr/>
      <dgm:t>
        <a:bodyPr/>
        <a:lstStyle/>
        <a:p>
          <a:endParaRPr lang="en-US"/>
        </a:p>
      </dgm:t>
    </dgm:pt>
    <dgm:pt modelId="{0BB30632-FBD5-4AD9-BC5D-3C66AB7FE3E8}" type="pres">
      <dgm:prSet presAssocID="{A71A9BAD-DAC9-495F-AE88-E7D756B7DF76}" presName="rect1" presStyleLbl="lnNode1" presStyleIdx="0" presStyleCnt="3"/>
      <dgm:spPr>
        <a:blipFill rotWithShape="1">
          <a:blip xmlns:r="http://schemas.openxmlformats.org/officeDocument/2006/relationships" r:embed="rId1"/>
          <a:stretch>
            <a:fillRect/>
          </a:stretch>
        </a:blipFill>
      </dgm:spPr>
      <dgm:t>
        <a:bodyPr/>
        <a:lstStyle/>
        <a:p>
          <a:endParaRPr lang="en-US"/>
        </a:p>
      </dgm:t>
    </dgm:pt>
    <dgm:pt modelId="{360A9F10-8C62-49C7-AC3C-6513ACA1923C}" type="pres">
      <dgm:prSet presAssocID="{223F09A6-0926-499F-9E35-D18F635B944F}" presName="sibTrans" presStyleCnt="0"/>
      <dgm:spPr/>
    </dgm:pt>
    <dgm:pt modelId="{16483595-66ED-435C-A130-42CFBE477E1C}" type="pres">
      <dgm:prSet presAssocID="{5187B133-85A4-4B47-84C4-C8E3286B9EB1}" presName="comp" presStyleCnt="0"/>
      <dgm:spPr/>
    </dgm:pt>
    <dgm:pt modelId="{8438B9F1-DF12-4A54-9B86-D02E5DE20411}" type="pres">
      <dgm:prSet presAssocID="{5187B133-85A4-4B47-84C4-C8E3286B9EB1}" presName="rect2" presStyleLbl="node1" presStyleIdx="1" presStyleCnt="3">
        <dgm:presLayoutVars>
          <dgm:bulletEnabled val="1"/>
        </dgm:presLayoutVars>
      </dgm:prSet>
      <dgm:spPr/>
      <dgm:t>
        <a:bodyPr/>
        <a:lstStyle/>
        <a:p>
          <a:endParaRPr lang="en-US"/>
        </a:p>
      </dgm:t>
    </dgm:pt>
    <dgm:pt modelId="{1399E354-DA8C-4B6B-8229-22806109A594}" type="pres">
      <dgm:prSet presAssocID="{5187B133-85A4-4B47-84C4-C8E3286B9EB1}" presName="rect1" presStyleLbl="lnNode1" presStyleIdx="1" presStyleCnt="3"/>
      <dgm:spPr>
        <a:blipFill rotWithShape="1">
          <a:blip xmlns:r="http://schemas.openxmlformats.org/officeDocument/2006/relationships" r:embed="rId2"/>
          <a:stretch>
            <a:fillRect/>
          </a:stretch>
        </a:blipFill>
      </dgm:spPr>
      <dgm:t>
        <a:bodyPr/>
        <a:lstStyle/>
        <a:p>
          <a:endParaRPr lang="en-US"/>
        </a:p>
      </dgm:t>
    </dgm:pt>
    <dgm:pt modelId="{A5FA6564-642B-43A0-8C89-7E1C3474A40F}" type="pres">
      <dgm:prSet presAssocID="{1F0778B8-415E-4363-8CEF-59F1AA9B26BC}" presName="sibTrans" presStyleCnt="0"/>
      <dgm:spPr/>
    </dgm:pt>
    <dgm:pt modelId="{02B3E827-8AC0-43E0-91E0-2F6DE28931AF}" type="pres">
      <dgm:prSet presAssocID="{6374FAB9-E9E0-49FF-AF5A-67E0664AB80A}" presName="comp" presStyleCnt="0"/>
      <dgm:spPr/>
    </dgm:pt>
    <dgm:pt modelId="{09CCB9DB-93BE-45CD-88A9-5419D7C66780}" type="pres">
      <dgm:prSet presAssocID="{6374FAB9-E9E0-49FF-AF5A-67E0664AB80A}" presName="rect2" presStyleLbl="node1" presStyleIdx="2" presStyleCnt="3">
        <dgm:presLayoutVars>
          <dgm:bulletEnabled val="1"/>
        </dgm:presLayoutVars>
      </dgm:prSet>
      <dgm:spPr/>
      <dgm:t>
        <a:bodyPr/>
        <a:lstStyle/>
        <a:p>
          <a:endParaRPr lang="en-US"/>
        </a:p>
      </dgm:t>
    </dgm:pt>
    <dgm:pt modelId="{BA2EEE50-D6E6-419E-AA54-342047D0051D}" type="pres">
      <dgm:prSet presAssocID="{6374FAB9-E9E0-49FF-AF5A-67E0664AB80A}" presName="rect1" presStyleLbl="lnNode1" presStyleIdx="2" presStyleCnt="3" custAng="0"/>
      <dgm:spPr>
        <a:blipFill rotWithShape="1">
          <a:blip xmlns:r="http://schemas.openxmlformats.org/officeDocument/2006/relationships" r:embed="rId3"/>
          <a:stretch>
            <a:fillRect/>
          </a:stretch>
        </a:blipFill>
      </dgm:spPr>
      <dgm:t>
        <a:bodyPr/>
        <a:lstStyle/>
        <a:p>
          <a:endParaRPr lang="en-US"/>
        </a:p>
      </dgm:t>
    </dgm:pt>
  </dgm:ptLst>
  <dgm:cxnLst>
    <dgm:cxn modelId="{653446A3-2919-4E7F-8708-0A8E22E04AB5}" type="presOf" srcId="{1AE9F692-FAF4-40DA-9A47-D9A6A25AB729}" destId="{CC1936F6-EF98-4A11-B3CF-67E3AA1E31D3}" srcOrd="0" destOrd="0" presId="urn:microsoft.com/office/officeart/2008/layout/AlternatingPictureBlocks"/>
    <dgm:cxn modelId="{16B3C137-E0C4-4AEB-9FE7-D59C7CD778D9}" type="presOf" srcId="{5187B133-85A4-4B47-84C4-C8E3286B9EB1}" destId="{8438B9F1-DF12-4A54-9B86-D02E5DE20411}" srcOrd="0" destOrd="0" presId="urn:microsoft.com/office/officeart/2008/layout/AlternatingPictureBlocks"/>
    <dgm:cxn modelId="{E24D2174-1CE9-429B-A9BA-071E96912F88}" type="presOf" srcId="{6374FAB9-E9E0-49FF-AF5A-67E0664AB80A}" destId="{09CCB9DB-93BE-45CD-88A9-5419D7C66780}" srcOrd="0" destOrd="0" presId="urn:microsoft.com/office/officeart/2008/layout/AlternatingPictureBlocks"/>
    <dgm:cxn modelId="{1B6D44E0-8451-4B93-9128-9929FB20BEC2}" srcId="{1AE9F692-FAF4-40DA-9A47-D9A6A25AB729}" destId="{5187B133-85A4-4B47-84C4-C8E3286B9EB1}" srcOrd="1" destOrd="0" parTransId="{94E06BAC-7E56-40B9-81BF-696BB18F05FF}" sibTransId="{1F0778B8-415E-4363-8CEF-59F1AA9B26BC}"/>
    <dgm:cxn modelId="{3A3E5861-CB9C-4360-8BF6-63A9A399F5E6}" srcId="{1AE9F692-FAF4-40DA-9A47-D9A6A25AB729}" destId="{A71A9BAD-DAC9-495F-AE88-E7D756B7DF76}" srcOrd="0" destOrd="0" parTransId="{D18AC3AD-E3F5-46BD-B74E-3EB52D350CB0}" sibTransId="{223F09A6-0926-499F-9E35-D18F635B944F}"/>
    <dgm:cxn modelId="{3CD5D359-0B12-4B77-A294-1D6D71293BD7}" srcId="{1AE9F692-FAF4-40DA-9A47-D9A6A25AB729}" destId="{6374FAB9-E9E0-49FF-AF5A-67E0664AB80A}" srcOrd="2" destOrd="0" parTransId="{E3DA2F66-3B76-419F-9C97-F29DF5CEC719}" sibTransId="{A7CDDDEE-00A6-460C-A5DA-A4806D3C2DDF}"/>
    <dgm:cxn modelId="{2C9B0344-306A-4F8A-9111-07964706AB86}" type="presOf" srcId="{A71A9BAD-DAC9-495F-AE88-E7D756B7DF76}" destId="{C41E89B2-9EAD-4A4A-8549-D121B3DBEF1E}" srcOrd="0" destOrd="0" presId="urn:microsoft.com/office/officeart/2008/layout/AlternatingPictureBlocks"/>
    <dgm:cxn modelId="{34D6B254-7A48-464A-90CA-ED23B13F0574}" type="presParOf" srcId="{CC1936F6-EF98-4A11-B3CF-67E3AA1E31D3}" destId="{55E47BC0-102F-4978-8361-73AD010211D3}" srcOrd="0" destOrd="0" presId="urn:microsoft.com/office/officeart/2008/layout/AlternatingPictureBlocks"/>
    <dgm:cxn modelId="{F57ED83C-D182-475D-9695-C9B16F48D53B}" type="presParOf" srcId="{55E47BC0-102F-4978-8361-73AD010211D3}" destId="{C41E89B2-9EAD-4A4A-8549-D121B3DBEF1E}" srcOrd="0" destOrd="0" presId="urn:microsoft.com/office/officeart/2008/layout/AlternatingPictureBlocks"/>
    <dgm:cxn modelId="{07334DC9-025C-430E-86AC-9F82B551D5BC}" type="presParOf" srcId="{55E47BC0-102F-4978-8361-73AD010211D3}" destId="{0BB30632-FBD5-4AD9-BC5D-3C66AB7FE3E8}" srcOrd="1" destOrd="0" presId="urn:microsoft.com/office/officeart/2008/layout/AlternatingPictureBlocks"/>
    <dgm:cxn modelId="{3B6BC46A-94E6-4071-A13B-AE2D449A2FDC}" type="presParOf" srcId="{CC1936F6-EF98-4A11-B3CF-67E3AA1E31D3}" destId="{360A9F10-8C62-49C7-AC3C-6513ACA1923C}" srcOrd="1" destOrd="0" presId="urn:microsoft.com/office/officeart/2008/layout/AlternatingPictureBlocks"/>
    <dgm:cxn modelId="{AF31064F-96FC-4413-AAA8-7E585E15093F}" type="presParOf" srcId="{CC1936F6-EF98-4A11-B3CF-67E3AA1E31D3}" destId="{16483595-66ED-435C-A130-42CFBE477E1C}" srcOrd="2" destOrd="0" presId="urn:microsoft.com/office/officeart/2008/layout/AlternatingPictureBlocks"/>
    <dgm:cxn modelId="{E3EF06F6-DD85-4E52-B9CC-63C6E25D90B8}" type="presParOf" srcId="{16483595-66ED-435C-A130-42CFBE477E1C}" destId="{8438B9F1-DF12-4A54-9B86-D02E5DE20411}" srcOrd="0" destOrd="0" presId="urn:microsoft.com/office/officeart/2008/layout/AlternatingPictureBlocks"/>
    <dgm:cxn modelId="{9EB85F33-BE73-4A02-A510-26119C886AAA}" type="presParOf" srcId="{16483595-66ED-435C-A130-42CFBE477E1C}" destId="{1399E354-DA8C-4B6B-8229-22806109A594}" srcOrd="1" destOrd="0" presId="urn:microsoft.com/office/officeart/2008/layout/AlternatingPictureBlocks"/>
    <dgm:cxn modelId="{22AF70CE-C7EF-4958-ACEC-08BD90407A8D}" type="presParOf" srcId="{CC1936F6-EF98-4A11-B3CF-67E3AA1E31D3}" destId="{A5FA6564-642B-43A0-8C89-7E1C3474A40F}" srcOrd="3" destOrd="0" presId="urn:microsoft.com/office/officeart/2008/layout/AlternatingPictureBlocks"/>
    <dgm:cxn modelId="{F0C18DDD-085D-4F2A-913D-734B082D5FA9}" type="presParOf" srcId="{CC1936F6-EF98-4A11-B3CF-67E3AA1E31D3}" destId="{02B3E827-8AC0-43E0-91E0-2F6DE28931AF}" srcOrd="4" destOrd="0" presId="urn:microsoft.com/office/officeart/2008/layout/AlternatingPictureBlocks"/>
    <dgm:cxn modelId="{76EEC085-7053-4EC3-8C7A-AB3F82E35998}" type="presParOf" srcId="{02B3E827-8AC0-43E0-91E0-2F6DE28931AF}" destId="{09CCB9DB-93BE-45CD-88A9-5419D7C66780}" srcOrd="0" destOrd="0" presId="urn:microsoft.com/office/officeart/2008/layout/AlternatingPictureBlocks"/>
    <dgm:cxn modelId="{E603FC41-40AF-4411-B4AD-8A65340B9DD2}" type="presParOf" srcId="{02B3E827-8AC0-43E0-91E0-2F6DE28931AF}" destId="{BA2EEE50-D6E6-419E-AA54-342047D0051D}"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E89B2-9EAD-4A4A-8549-D121B3DBEF1E}">
      <dsp:nvSpPr>
        <dsp:cNvPr id="0" name=""/>
        <dsp:cNvSpPr/>
      </dsp:nvSpPr>
      <dsp:spPr>
        <a:xfrm>
          <a:off x="2916518" y="1054"/>
          <a:ext cx="3371209" cy="152474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latin typeface="Lucida Sans" panose="020B0602040502020204" pitchFamily="34" charset="0"/>
            </a:rPr>
            <a:t>Innovate</a:t>
          </a:r>
          <a:endParaRPr lang="en-US" sz="5500" kern="1200" dirty="0">
            <a:latin typeface="Lucida Sans" panose="020B0602040502020204" pitchFamily="34" charset="0"/>
          </a:endParaRPr>
        </a:p>
      </dsp:txBody>
      <dsp:txXfrm>
        <a:off x="2916518" y="1054"/>
        <a:ext cx="3371209" cy="1524744"/>
      </dsp:txXfrm>
    </dsp:sp>
    <dsp:sp modelId="{0BB30632-FBD5-4AD9-BC5D-3C66AB7FE3E8}">
      <dsp:nvSpPr>
        <dsp:cNvPr id="0" name=""/>
        <dsp:cNvSpPr/>
      </dsp:nvSpPr>
      <dsp:spPr>
        <a:xfrm>
          <a:off x="1256072" y="1054"/>
          <a:ext cx="1509496" cy="152474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8B9F1-DF12-4A54-9B86-D02E5DE20411}">
      <dsp:nvSpPr>
        <dsp:cNvPr id="0" name=""/>
        <dsp:cNvSpPr/>
      </dsp:nvSpPr>
      <dsp:spPr>
        <a:xfrm>
          <a:off x="1256072" y="1777380"/>
          <a:ext cx="3371209" cy="152474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latin typeface="Lucida Sans" panose="020B0602040502020204" pitchFamily="34" charset="0"/>
            </a:rPr>
            <a:t>Engage</a:t>
          </a:r>
          <a:endParaRPr lang="en-US" sz="5500" kern="1200" dirty="0">
            <a:latin typeface="Lucida Sans" panose="020B0602040502020204" pitchFamily="34" charset="0"/>
          </a:endParaRPr>
        </a:p>
      </dsp:txBody>
      <dsp:txXfrm>
        <a:off x="1256072" y="1777380"/>
        <a:ext cx="3371209" cy="1524744"/>
      </dsp:txXfrm>
    </dsp:sp>
    <dsp:sp modelId="{1399E354-DA8C-4B6B-8229-22806109A594}">
      <dsp:nvSpPr>
        <dsp:cNvPr id="0" name=""/>
        <dsp:cNvSpPr/>
      </dsp:nvSpPr>
      <dsp:spPr>
        <a:xfrm>
          <a:off x="4778231" y="1777380"/>
          <a:ext cx="1509496" cy="152474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CB9DB-93BE-45CD-88A9-5419D7C66780}">
      <dsp:nvSpPr>
        <dsp:cNvPr id="0" name=""/>
        <dsp:cNvSpPr/>
      </dsp:nvSpPr>
      <dsp:spPr>
        <a:xfrm>
          <a:off x="2916518" y="3553707"/>
          <a:ext cx="3371209" cy="152474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US" sz="5500" kern="1200" dirty="0" smtClean="0">
              <a:latin typeface="Lucida Sans" panose="020B0602040502020204" pitchFamily="34" charset="0"/>
            </a:rPr>
            <a:t>Succeed</a:t>
          </a:r>
          <a:endParaRPr lang="en-US" sz="5500" kern="1200" dirty="0">
            <a:latin typeface="Lucida Sans" panose="020B0602040502020204" pitchFamily="34" charset="0"/>
          </a:endParaRPr>
        </a:p>
      </dsp:txBody>
      <dsp:txXfrm>
        <a:off x="2916518" y="3553707"/>
        <a:ext cx="3371209" cy="1524744"/>
      </dsp:txXfrm>
    </dsp:sp>
    <dsp:sp modelId="{BA2EEE50-D6E6-419E-AA54-342047D0051D}">
      <dsp:nvSpPr>
        <dsp:cNvPr id="0" name=""/>
        <dsp:cNvSpPr/>
      </dsp:nvSpPr>
      <dsp:spPr>
        <a:xfrm>
          <a:off x="1256072" y="3553707"/>
          <a:ext cx="1509496" cy="152474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EE58B5D-4143-4681-9D63-E3F24E8C6D08}" type="datetimeFigureOut">
              <a:rPr lang="en-US" smtClean="0"/>
              <a:t>1/8/2021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D93738-7B48-4AB1-85AB-6ABEA7076050}" type="slidenum">
              <a:rPr lang="en-US" smtClean="0"/>
              <a:t>‹#›</a:t>
            </a:fld>
            <a:endParaRPr lang="en-US" dirty="0"/>
          </a:p>
        </p:txBody>
      </p:sp>
    </p:spTree>
    <p:extLst>
      <p:ext uri="{BB962C8B-B14F-4D97-AF65-F5344CB8AC3E}">
        <p14:creationId xmlns:p14="http://schemas.microsoft.com/office/powerpoint/2010/main" val="236528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CBF192-5F64-4E6A-9A9C-554019C44694}" type="slidenum">
              <a:rPr lang="en-US" smtClean="0"/>
              <a:t>1</a:t>
            </a:fld>
            <a:endParaRPr lang="en-US" dirty="0"/>
          </a:p>
        </p:txBody>
      </p:sp>
    </p:spTree>
    <p:extLst>
      <p:ext uri="{BB962C8B-B14F-4D97-AF65-F5344CB8AC3E}">
        <p14:creationId xmlns:p14="http://schemas.microsoft.com/office/powerpoint/2010/main" val="429328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D93738-7B48-4AB1-85AB-6ABEA7076050}" type="slidenum">
              <a:rPr lang="en-US" smtClean="0"/>
              <a:t>14</a:t>
            </a:fld>
            <a:endParaRPr lang="en-US" dirty="0"/>
          </a:p>
        </p:txBody>
      </p:sp>
    </p:spTree>
    <p:extLst>
      <p:ext uri="{BB962C8B-B14F-4D97-AF65-F5344CB8AC3E}">
        <p14:creationId xmlns:p14="http://schemas.microsoft.com/office/powerpoint/2010/main" val="278622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00132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34855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71968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44180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405847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133505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388826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422591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80039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162116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C7B087-84E4-4456-A61A-F86A9ECA2F12}" type="datetimeFigureOut">
              <a:rPr lang="en-US" smtClean="0"/>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1A4B4E-71BF-4729-8C90-FA28DF706CD0}" type="slidenum">
              <a:rPr lang="en-US" smtClean="0"/>
              <a:t>‹#›</a:t>
            </a:fld>
            <a:endParaRPr lang="en-US" dirty="0"/>
          </a:p>
        </p:txBody>
      </p:sp>
    </p:spTree>
    <p:extLst>
      <p:ext uri="{BB962C8B-B14F-4D97-AF65-F5344CB8AC3E}">
        <p14:creationId xmlns:p14="http://schemas.microsoft.com/office/powerpoint/2010/main" val="25122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7B087-84E4-4456-A61A-F86A9ECA2F12}" type="datetimeFigureOut">
              <a:rPr lang="en-US" smtClean="0"/>
              <a:t>1/8/2021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A4B4E-71BF-4729-8C90-FA28DF706CD0}" type="slidenum">
              <a:rPr lang="en-US" smtClean="0"/>
              <a:t>‹#›</a:t>
            </a:fld>
            <a:endParaRPr lang="en-US" dirty="0"/>
          </a:p>
        </p:txBody>
      </p:sp>
    </p:spTree>
    <p:extLst>
      <p:ext uri="{BB962C8B-B14F-4D97-AF65-F5344CB8AC3E}">
        <p14:creationId xmlns:p14="http://schemas.microsoft.com/office/powerpoint/2010/main" val="4004350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0" y="0"/>
            <a:ext cx="4572000" cy="6858000"/>
          </a:xfrm>
          <a:prstGeom prst="rect">
            <a:avLst/>
          </a:prstGeom>
          <a:solidFill>
            <a:srgbClr val="004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572000" y="1958975"/>
            <a:ext cx="4572000" cy="1470025"/>
          </a:xfrm>
        </p:spPr>
        <p:txBody>
          <a:bodyPr/>
          <a:lstStyle/>
          <a:p>
            <a:r>
              <a:rPr lang="en-US" b="1" dirty="0" smtClean="0">
                <a:solidFill>
                  <a:schemeClr val="bg1"/>
                </a:solidFill>
                <a:latin typeface="Lucida Sans" panose="020B0602040502020204" pitchFamily="34" charset="0"/>
              </a:rPr>
              <a:t>Budget Update</a:t>
            </a:r>
            <a:endParaRPr lang="en-US" b="1" dirty="0">
              <a:solidFill>
                <a:schemeClr val="bg1"/>
              </a:solidFill>
              <a:latin typeface="Lucida Sans" panose="020B0602040502020204" pitchFamily="34" charset="0"/>
            </a:endParaRPr>
          </a:p>
        </p:txBody>
      </p:sp>
      <p:sp>
        <p:nvSpPr>
          <p:cNvPr id="3" name="Subtitle 2"/>
          <p:cNvSpPr>
            <a:spLocks noGrp="1"/>
          </p:cNvSpPr>
          <p:nvPr>
            <p:ph type="subTitle" idx="1"/>
          </p:nvPr>
        </p:nvSpPr>
        <p:spPr>
          <a:xfrm>
            <a:off x="4572000" y="3352800"/>
            <a:ext cx="4572000" cy="1752600"/>
          </a:xfrm>
        </p:spPr>
        <p:txBody>
          <a:bodyPr/>
          <a:lstStyle/>
          <a:p>
            <a:r>
              <a:rPr lang="en-US" b="1" dirty="0" smtClean="0">
                <a:solidFill>
                  <a:schemeClr val="bg1"/>
                </a:solidFill>
                <a:latin typeface="Lucida Sans" panose="020B0602040502020204" pitchFamily="34" charset="0"/>
              </a:rPr>
              <a:t>January 13, 2021</a:t>
            </a:r>
          </a:p>
          <a:p>
            <a:endParaRPr lang="en-US" b="1" dirty="0">
              <a:solidFill>
                <a:schemeClr val="bg1"/>
              </a:solidFill>
              <a:latin typeface="Lucida Sans" panose="020B06020405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465336"/>
            <a:ext cx="4373878" cy="1682261"/>
          </a:xfrm>
          <a:prstGeom prst="rect">
            <a:avLst/>
          </a:prstGeom>
        </p:spPr>
      </p:pic>
    </p:spTree>
    <p:extLst>
      <p:ext uri="{BB962C8B-B14F-4D97-AF65-F5344CB8AC3E}">
        <p14:creationId xmlns:p14="http://schemas.microsoft.com/office/powerpoint/2010/main" val="4242545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62000"/>
          </a:xfrm>
          <a:solidFill>
            <a:srgbClr val="004F42"/>
          </a:solidFill>
        </p:spPr>
        <p:txBody>
          <a:bodyPr>
            <a:normAutofit/>
          </a:bodyPr>
          <a:lstStyle/>
          <a:p>
            <a:r>
              <a:rPr lang="en-US" sz="2800" b="1" dirty="0" smtClean="0">
                <a:solidFill>
                  <a:schemeClr val="bg1"/>
                </a:solidFill>
                <a:latin typeface="Lucida Sans" panose="020B0602040502020204" pitchFamily="34" charset="0"/>
              </a:rPr>
              <a:t>Revenues – Local</a:t>
            </a:r>
            <a:endParaRPr lang="en-US" sz="2800" b="1" dirty="0">
              <a:solidFill>
                <a:schemeClr val="bg1"/>
              </a:solidFill>
              <a:latin typeface="Lucida Sans" panose="020B0602040502020204" pitchFamily="34" charset="0"/>
            </a:endParaRPr>
          </a:p>
        </p:txBody>
      </p:sp>
      <p:sp>
        <p:nvSpPr>
          <p:cNvPr id="6" name="TextBox 5"/>
          <p:cNvSpPr txBox="1"/>
          <p:nvPr/>
        </p:nvSpPr>
        <p:spPr>
          <a:xfrm>
            <a:off x="228600" y="2162145"/>
            <a:ext cx="8534400" cy="1092607"/>
          </a:xfrm>
          <a:prstGeom prst="rect">
            <a:avLst/>
          </a:prstGeom>
          <a:noFill/>
        </p:spPr>
        <p:txBody>
          <a:bodyPr wrap="square" rtlCol="0">
            <a:spAutoFit/>
          </a:bodyPr>
          <a:lstStyle/>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County funds are the allocated funds from the county’s tax based revenue that are allocated to the schools</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Other funds are comprised of funds from sources such as rents, regional programs, retiree insurance payments, insurance settlements, sale of equipment or the miscellaneous revenue.  Note FY 20 actual for the category = $792,022</a:t>
            </a:r>
          </a:p>
        </p:txBody>
      </p:sp>
      <p:graphicFrame>
        <p:nvGraphicFramePr>
          <p:cNvPr id="2" name="Table 1"/>
          <p:cNvGraphicFramePr>
            <a:graphicFrameLocks noGrp="1"/>
          </p:cNvGraphicFramePr>
          <p:nvPr>
            <p:extLst>
              <p:ext uri="{D42A27DB-BD31-4B8C-83A1-F6EECF244321}">
                <p14:modId xmlns:p14="http://schemas.microsoft.com/office/powerpoint/2010/main" val="1120508154"/>
              </p:ext>
            </p:extLst>
          </p:nvPr>
        </p:nvGraphicFramePr>
        <p:xfrm>
          <a:off x="1866900" y="762000"/>
          <a:ext cx="5257800" cy="1381760"/>
        </p:xfrm>
        <a:graphic>
          <a:graphicData uri="http://schemas.openxmlformats.org/drawingml/2006/table">
            <a:tbl>
              <a:tblPr firstRow="1" bandRow="1">
                <a:tableStyleId>{5C22544A-7EE6-4342-B048-85BDC9FD1C3A}</a:tableStyleId>
              </a:tblPr>
              <a:tblGrid>
                <a:gridCol w="1752600"/>
                <a:gridCol w="1752600"/>
                <a:gridCol w="1752600"/>
              </a:tblGrid>
              <a:tr h="370840">
                <a:tc>
                  <a:txBody>
                    <a:bodyPr/>
                    <a:lstStyle/>
                    <a:p>
                      <a:r>
                        <a:rPr lang="en-US" dirty="0" smtClean="0"/>
                        <a:t>Fiscal</a:t>
                      </a:r>
                      <a:r>
                        <a:rPr lang="en-US" baseline="0" dirty="0" smtClean="0"/>
                        <a:t> Year</a:t>
                      </a:r>
                      <a:endParaRPr lang="en-US" dirty="0"/>
                    </a:p>
                  </a:txBody>
                  <a:tcPr/>
                </a:tc>
                <a:tc>
                  <a:txBody>
                    <a:bodyPr/>
                    <a:lstStyle/>
                    <a:p>
                      <a:r>
                        <a:rPr lang="en-US" dirty="0" smtClean="0"/>
                        <a:t>Local Funding </a:t>
                      </a:r>
                    </a:p>
                    <a:p>
                      <a:r>
                        <a:rPr lang="en-US" dirty="0" smtClean="0"/>
                        <a:t>County Funds</a:t>
                      </a:r>
                      <a:endParaRPr lang="en-US" dirty="0"/>
                    </a:p>
                  </a:txBody>
                  <a:tcPr/>
                </a:tc>
                <a:tc>
                  <a:txBody>
                    <a:bodyPr/>
                    <a:lstStyle/>
                    <a:p>
                      <a:r>
                        <a:rPr lang="en-US" dirty="0" smtClean="0"/>
                        <a:t>Local Funding </a:t>
                      </a:r>
                    </a:p>
                    <a:p>
                      <a:r>
                        <a:rPr lang="en-US" dirty="0" smtClean="0"/>
                        <a:t>Other Funds</a:t>
                      </a:r>
                    </a:p>
                  </a:txBody>
                  <a:tcPr/>
                </a:tc>
              </a:tr>
              <a:tr h="370840">
                <a:tc>
                  <a:txBody>
                    <a:bodyPr/>
                    <a:lstStyle/>
                    <a:p>
                      <a:r>
                        <a:rPr lang="en-US" dirty="0" smtClean="0"/>
                        <a:t>2019-2020</a:t>
                      </a:r>
                      <a:endParaRPr lang="en-US" dirty="0"/>
                    </a:p>
                  </a:txBody>
                  <a:tcPr/>
                </a:tc>
                <a:tc>
                  <a:txBody>
                    <a:bodyPr/>
                    <a:lstStyle/>
                    <a:p>
                      <a:r>
                        <a:rPr lang="en-US" dirty="0" smtClean="0"/>
                        <a:t>$17,465,112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$1,198,000</a:t>
                      </a:r>
                    </a:p>
                  </a:txBody>
                  <a:tcPr/>
                </a:tc>
              </a:tr>
              <a:tr h="370840">
                <a:tc>
                  <a:txBody>
                    <a:bodyPr/>
                    <a:lstStyle/>
                    <a:p>
                      <a:r>
                        <a:rPr lang="en-US" dirty="0" smtClean="0"/>
                        <a:t>2020-2021</a:t>
                      </a:r>
                      <a:endParaRPr lang="en-US" dirty="0"/>
                    </a:p>
                  </a:txBody>
                  <a:tcPr/>
                </a:tc>
                <a:tc>
                  <a:txBody>
                    <a:bodyPr/>
                    <a:lstStyle/>
                    <a:p>
                      <a:r>
                        <a:rPr lang="en-US" dirty="0" smtClean="0"/>
                        <a:t>$17,465,112</a:t>
                      </a:r>
                      <a:endParaRPr lang="en-US" dirty="0"/>
                    </a:p>
                  </a:txBody>
                  <a:tcPr/>
                </a:tc>
                <a:tc>
                  <a:txBody>
                    <a:bodyPr/>
                    <a:lstStyle/>
                    <a:p>
                      <a:r>
                        <a:rPr lang="en-US" dirty="0" smtClean="0"/>
                        <a:t>$494,000</a:t>
                      </a:r>
                      <a:endParaRPr lang="en-US" dirty="0"/>
                    </a:p>
                  </a:txBody>
                  <a:tcPr/>
                </a:tc>
              </a:tr>
            </a:tbl>
          </a:graphicData>
        </a:graphic>
      </p:graphicFrame>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352800"/>
            <a:ext cx="2083639" cy="33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352800"/>
            <a:ext cx="2002806" cy="334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241" y="3352800"/>
            <a:ext cx="2256556" cy="334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939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8096" y="3169919"/>
            <a:ext cx="6019800" cy="584775"/>
          </a:xfrm>
          <a:prstGeom prst="rect">
            <a:avLst/>
          </a:prstGeom>
          <a:noFill/>
        </p:spPr>
        <p:txBody>
          <a:bodyPr wrap="square" rtlCol="0">
            <a:spAutoFit/>
          </a:bodyPr>
          <a:lstStyle/>
          <a:p>
            <a:r>
              <a:rPr lang="en-US" sz="1600" b="1" dirty="0" smtClean="0">
                <a:solidFill>
                  <a:srgbClr val="0070C0"/>
                </a:solidFill>
                <a:latin typeface="Lucida Sans" panose="020B0602040502020204" pitchFamily="34" charset="0"/>
              </a:rPr>
              <a:t>VRS Rates – Flat</a:t>
            </a:r>
          </a:p>
          <a:p>
            <a:endParaRPr lang="en-US" sz="1600" b="1" dirty="0">
              <a:solidFill>
                <a:srgbClr val="0070C0"/>
              </a:solidFill>
              <a:latin typeface="Lucida Sans" panose="020B06020405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22504479"/>
              </p:ext>
            </p:extLst>
          </p:nvPr>
        </p:nvGraphicFramePr>
        <p:xfrm>
          <a:off x="381000" y="3550920"/>
          <a:ext cx="3962399" cy="2773680"/>
        </p:xfrm>
        <a:graphic>
          <a:graphicData uri="http://schemas.openxmlformats.org/drawingml/2006/table">
            <a:tbl>
              <a:tblPr firstRow="1" bandRow="1">
                <a:tableStyleId>{5C22544A-7EE6-4342-B048-85BDC9FD1C3A}</a:tableStyleId>
              </a:tblPr>
              <a:tblGrid>
                <a:gridCol w="1943343"/>
                <a:gridCol w="1009528"/>
                <a:gridCol w="1009528"/>
              </a:tblGrid>
              <a:tr h="226337">
                <a:tc>
                  <a:txBody>
                    <a:bodyPr/>
                    <a:lstStyle/>
                    <a:p>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FY </a:t>
                      </a:r>
                      <a:r>
                        <a:rPr lang="en-US" sz="1400" b="1" dirty="0" smtClean="0">
                          <a:latin typeface="Lucida Sans" panose="020B0602040502020204" pitchFamily="34" charset="0"/>
                        </a:rPr>
                        <a:t>2021</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FY </a:t>
                      </a:r>
                      <a:r>
                        <a:rPr lang="en-US" sz="1400" b="1" dirty="0" smtClean="0">
                          <a:latin typeface="Lucida Sans" panose="020B0602040502020204" pitchFamily="34" charset="0"/>
                        </a:rPr>
                        <a:t>2022</a:t>
                      </a:r>
                      <a:endParaRPr lang="en-US" sz="1400" b="1" dirty="0">
                        <a:latin typeface="Lucida Sans" panose="020B0602040502020204" pitchFamily="34" charset="0"/>
                      </a:endParaRPr>
                    </a:p>
                  </a:txBody>
                  <a:tcPr/>
                </a:tc>
              </a:tr>
              <a:tr h="226337">
                <a:tc>
                  <a:txBody>
                    <a:bodyPr/>
                    <a:lstStyle/>
                    <a:p>
                      <a:r>
                        <a:rPr lang="en-US" sz="1400" b="1" dirty="0" smtClean="0">
                          <a:latin typeface="Lucida Sans" panose="020B0602040502020204" pitchFamily="34" charset="0"/>
                        </a:rPr>
                        <a:t>Employee Rate</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0.0500</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0.0500</a:t>
                      </a:r>
                      <a:endParaRPr lang="en-US" sz="1400" b="1" dirty="0">
                        <a:latin typeface="Lucida Sans" panose="020B0602040502020204" pitchFamily="34" charset="0"/>
                      </a:endParaRPr>
                    </a:p>
                  </a:txBody>
                  <a:tcPr/>
                </a:tc>
              </a:tr>
              <a:tr h="259079">
                <a:tc>
                  <a:txBody>
                    <a:bodyPr/>
                    <a:lstStyle/>
                    <a:p>
                      <a:endParaRPr lang="en-US" sz="1400" b="1" dirty="0">
                        <a:latin typeface="Lucida Sans" panose="020B0602040502020204" pitchFamily="34" charset="0"/>
                      </a:endParaRPr>
                    </a:p>
                  </a:txBody>
                  <a:tcPr/>
                </a:tc>
                <a:tc>
                  <a:txBody>
                    <a:bodyPr/>
                    <a:lstStyle/>
                    <a:p>
                      <a:endParaRPr lang="en-US" sz="1400" b="1" dirty="0">
                        <a:latin typeface="Lucida Sans" panose="020B0602040502020204" pitchFamily="34" charset="0"/>
                      </a:endParaRPr>
                    </a:p>
                  </a:txBody>
                  <a:tcPr/>
                </a:tc>
                <a:tc>
                  <a:txBody>
                    <a:bodyPr/>
                    <a:lstStyle/>
                    <a:p>
                      <a:endParaRPr lang="en-US" sz="1400" b="1" dirty="0">
                        <a:latin typeface="Lucida Sans" panose="020B0602040502020204" pitchFamily="34" charset="0"/>
                      </a:endParaRPr>
                    </a:p>
                  </a:txBody>
                  <a:tcPr/>
                </a:tc>
              </a:tr>
              <a:tr h="226337">
                <a:tc>
                  <a:txBody>
                    <a:bodyPr/>
                    <a:lstStyle/>
                    <a:p>
                      <a:r>
                        <a:rPr lang="en-US" sz="1400" b="1" dirty="0" smtClean="0">
                          <a:latin typeface="Lucida Sans" panose="020B0602040502020204" pitchFamily="34" charset="0"/>
                        </a:rPr>
                        <a:t>Employer</a:t>
                      </a:r>
                      <a:r>
                        <a:rPr lang="en-US" sz="1400" b="1" baseline="0" dirty="0" smtClean="0">
                          <a:latin typeface="Lucida Sans" panose="020B0602040502020204" pitchFamily="34" charset="0"/>
                        </a:rPr>
                        <a:t> Rate</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0.1662</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0.1662</a:t>
                      </a:r>
                      <a:endParaRPr lang="en-US" sz="1400" b="1" dirty="0">
                        <a:latin typeface="Lucida Sans" panose="020B0602040502020204" pitchFamily="34" charset="0"/>
                      </a:endParaRPr>
                    </a:p>
                  </a:txBody>
                  <a:tcPr/>
                </a:tc>
              </a:tr>
              <a:tr h="384772">
                <a:tc>
                  <a:txBody>
                    <a:bodyPr/>
                    <a:lstStyle/>
                    <a:p>
                      <a:r>
                        <a:rPr lang="en-US" sz="1400" b="1" dirty="0" smtClean="0">
                          <a:latin typeface="Lucida Sans" panose="020B0602040502020204" pitchFamily="34" charset="0"/>
                        </a:rPr>
                        <a:t>Retiree Health Care Credit (RHCC)</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0.0121</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0.0121</a:t>
                      </a:r>
                      <a:endParaRPr lang="en-US" sz="1400" b="1" dirty="0">
                        <a:latin typeface="Lucida Sans" panose="020B0602040502020204" pitchFamily="34" charset="0"/>
                      </a:endParaRPr>
                    </a:p>
                  </a:txBody>
                  <a:tcPr/>
                </a:tc>
              </a:tr>
              <a:tr h="384772">
                <a:tc>
                  <a:txBody>
                    <a:bodyPr/>
                    <a:lstStyle/>
                    <a:p>
                      <a:r>
                        <a:rPr lang="en-US" sz="1400" b="1" dirty="0" smtClean="0">
                          <a:latin typeface="Lucida Sans" panose="020B0602040502020204" pitchFamily="34" charset="0"/>
                        </a:rPr>
                        <a:t>Group Life Insurance (GLI)</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0.0134</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0.0134</a:t>
                      </a:r>
                      <a:endParaRPr lang="en-US" sz="1400" b="1" dirty="0">
                        <a:latin typeface="Lucida Sans" panose="020B0602040502020204" pitchFamily="34" charset="0"/>
                      </a:endParaRPr>
                    </a:p>
                  </a:txBody>
                  <a:tcPr/>
                </a:tc>
              </a:tr>
              <a:tr h="226337">
                <a:tc>
                  <a:txBody>
                    <a:bodyPr/>
                    <a:lstStyle/>
                    <a:p>
                      <a:r>
                        <a:rPr lang="en-US" sz="1400" b="1" dirty="0" smtClean="0">
                          <a:latin typeface="Lucida Sans" panose="020B0602040502020204" pitchFamily="34" charset="0"/>
                        </a:rPr>
                        <a:t>Total Employer Paid</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0.1917</a:t>
                      </a:r>
                      <a:endParaRPr lang="en-US" sz="1400" b="1" dirty="0">
                        <a:latin typeface="Lucida Sans" panose="020B0602040502020204" pitchFamily="34" charset="0"/>
                      </a:endParaRPr>
                    </a:p>
                  </a:txBody>
                  <a:tcPr/>
                </a:tc>
                <a:tc>
                  <a:txBody>
                    <a:bodyPr/>
                    <a:lstStyle/>
                    <a:p>
                      <a:r>
                        <a:rPr lang="en-US" sz="1400" b="1" dirty="0" smtClean="0">
                          <a:latin typeface="Lucida Sans" panose="020B0602040502020204" pitchFamily="34" charset="0"/>
                        </a:rPr>
                        <a:t>0.1917</a:t>
                      </a:r>
                      <a:endParaRPr lang="en-US" sz="1400" b="1" dirty="0">
                        <a:latin typeface="Lucida Sans" panose="020B0602040502020204" pitchFamily="34" charset="0"/>
                      </a:endParaRPr>
                    </a:p>
                  </a:txBody>
                  <a:tcPr/>
                </a:tc>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13" y="76200"/>
            <a:ext cx="71437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1359127759"/>
              </p:ext>
            </p:extLst>
          </p:nvPr>
        </p:nvGraphicFramePr>
        <p:xfrm>
          <a:off x="4495800" y="3581400"/>
          <a:ext cx="4191000" cy="889000"/>
        </p:xfrm>
        <a:graphic>
          <a:graphicData uri="http://schemas.openxmlformats.org/drawingml/2006/table">
            <a:tbl>
              <a:tblPr firstRow="1" bandRow="1">
                <a:tableStyleId>{5C22544A-7EE6-4342-B048-85BDC9FD1C3A}</a:tableStyleId>
              </a:tblPr>
              <a:tblGrid>
                <a:gridCol w="2095500"/>
                <a:gridCol w="2095500"/>
              </a:tblGrid>
              <a:tr h="370840">
                <a:tc gridSpan="2">
                  <a:txBody>
                    <a:bodyPr/>
                    <a:lstStyle/>
                    <a:p>
                      <a:r>
                        <a:rPr lang="en-US" sz="1600" dirty="0" smtClean="0">
                          <a:latin typeface="Lucida Sans" panose="020B0602040502020204" pitchFamily="34" charset="0"/>
                        </a:rPr>
                        <a:t>Health Insurance</a:t>
                      </a:r>
                      <a:endParaRPr lang="en-US" sz="1600" dirty="0">
                        <a:latin typeface="Lucida Sans" panose="020B0602040502020204" pitchFamily="34" charset="0"/>
                      </a:endParaRPr>
                    </a:p>
                  </a:txBody>
                  <a:tcPr/>
                </a:tc>
                <a:tc hMerge="1">
                  <a:txBody>
                    <a:bodyPr/>
                    <a:lstStyle/>
                    <a:p>
                      <a:endParaRPr lang="en-US" dirty="0"/>
                    </a:p>
                  </a:txBody>
                  <a:tcPr/>
                </a:tc>
              </a:tr>
              <a:tr h="370840">
                <a:tc>
                  <a:txBody>
                    <a:bodyPr/>
                    <a:lstStyle/>
                    <a:p>
                      <a:r>
                        <a:rPr lang="en-US" sz="1400" b="1" dirty="0" smtClean="0">
                          <a:latin typeface="Lucida Sans" panose="020B0602040502020204" pitchFamily="34" charset="0"/>
                        </a:rPr>
                        <a:t>Increase</a:t>
                      </a:r>
                      <a:r>
                        <a:rPr lang="en-US" sz="1400" b="1" baseline="0" dirty="0" smtClean="0">
                          <a:latin typeface="Lucida Sans" panose="020B0602040502020204" pitchFamily="34" charset="0"/>
                        </a:rPr>
                        <a:t> Estimated at 8-10%</a:t>
                      </a:r>
                      <a:endParaRPr lang="en-US" sz="1400" b="1" dirty="0">
                        <a:latin typeface="Lucida Sans" panose="020B0602040502020204" pitchFamily="34" charset="0"/>
                      </a:endParaRPr>
                    </a:p>
                  </a:txBody>
                  <a:tcPr/>
                </a:tc>
                <a:tc>
                  <a:txBody>
                    <a:bodyPr/>
                    <a:lstStyle/>
                    <a:p>
                      <a:pPr algn="ctr"/>
                      <a:r>
                        <a:rPr lang="en-US" sz="1400" b="1" strike="noStrike" baseline="0" dirty="0" smtClean="0">
                          <a:latin typeface="Lucida Sans" panose="020B0602040502020204" pitchFamily="34" charset="0"/>
                        </a:rPr>
                        <a:t>$280,000-350,000</a:t>
                      </a:r>
                      <a:endParaRPr lang="en-US" sz="1400" b="1" strike="noStrike" baseline="0" dirty="0">
                        <a:latin typeface="Lucida Sans" panose="020B0602040502020204" pitchFamily="34" charset="0"/>
                      </a:endParaRPr>
                    </a:p>
                  </a:txBody>
                  <a:tcPr/>
                </a:tc>
              </a:tr>
            </a:tbl>
          </a:graphicData>
        </a:graphic>
      </p:graphicFrame>
      <p:sp>
        <p:nvSpPr>
          <p:cNvPr id="12" name="TextBox 11"/>
          <p:cNvSpPr txBox="1"/>
          <p:nvPr/>
        </p:nvSpPr>
        <p:spPr>
          <a:xfrm>
            <a:off x="4452896" y="4444425"/>
            <a:ext cx="4233904" cy="830997"/>
          </a:xfrm>
          <a:prstGeom prst="rect">
            <a:avLst/>
          </a:prstGeom>
          <a:noFill/>
        </p:spPr>
        <p:txBody>
          <a:bodyPr wrap="square" rtlCol="0">
            <a:spAutoFit/>
          </a:bodyPr>
          <a:lstStyle/>
          <a:p>
            <a:r>
              <a:rPr lang="en-US" sz="1600" b="1" dirty="0" smtClean="0">
                <a:latin typeface="Lucida Sans" panose="020B0602040502020204" pitchFamily="34" charset="0"/>
              </a:rPr>
              <a:t>Impact</a:t>
            </a:r>
            <a:r>
              <a:rPr lang="en-US" sz="1600" dirty="0" smtClean="0">
                <a:latin typeface="Lucida Sans" panose="020B0602040502020204" pitchFamily="34" charset="0"/>
              </a:rPr>
              <a:t>: Claims experience has increases as well as increase in prescription drug/ pharmaceutical costs. </a:t>
            </a:r>
            <a:endParaRPr lang="en-US" sz="1600" i="1" u="sng" dirty="0">
              <a:latin typeface="Lucida Sans" panose="020B0602040502020204" pitchFamily="34" charset="0"/>
            </a:endParaRPr>
          </a:p>
        </p:txBody>
      </p:sp>
    </p:spTree>
    <p:extLst>
      <p:ext uri="{BB962C8B-B14F-4D97-AF65-F5344CB8AC3E}">
        <p14:creationId xmlns:p14="http://schemas.microsoft.com/office/powerpoint/2010/main" val="1577676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70C0"/>
                </a:solidFill>
                <a:latin typeface="Lucida Sans" panose="020B0602040502020204" pitchFamily="34" charset="0"/>
              </a:rPr>
              <a:t>Expenditure Requests and Evaluation</a:t>
            </a:r>
            <a:endParaRPr lang="en-US" sz="3200" b="1" dirty="0">
              <a:solidFill>
                <a:srgbClr val="0070C0"/>
              </a:solidFill>
              <a:latin typeface="Lucida Sans" panose="020B0602040502020204" pitchFamily="34" charset="0"/>
            </a:endParaRPr>
          </a:p>
        </p:txBody>
      </p:sp>
      <p:sp>
        <p:nvSpPr>
          <p:cNvPr id="3" name="Content Placeholder 2"/>
          <p:cNvSpPr>
            <a:spLocks noGrp="1"/>
          </p:cNvSpPr>
          <p:nvPr>
            <p:ph idx="1"/>
          </p:nvPr>
        </p:nvSpPr>
        <p:spPr>
          <a:xfrm>
            <a:off x="457200" y="1371600"/>
            <a:ext cx="8229600" cy="4525963"/>
          </a:xfrm>
        </p:spPr>
        <p:txBody>
          <a:bodyPr>
            <a:normAutofit/>
          </a:bodyPr>
          <a:lstStyle/>
          <a:p>
            <a:r>
              <a:rPr lang="en-US" sz="1800" dirty="0" smtClean="0">
                <a:solidFill>
                  <a:srgbClr val="0070C0"/>
                </a:solidFill>
                <a:latin typeface="Lucida Sans" panose="020B0602040502020204" pitchFamily="34" charset="0"/>
              </a:rPr>
              <a:t>Over a </a:t>
            </a:r>
            <a:r>
              <a:rPr lang="en-US" sz="1800" dirty="0" smtClean="0">
                <a:solidFill>
                  <a:srgbClr val="0070C0"/>
                </a:solidFill>
                <a:latin typeface="Lucida Sans" panose="020B0602040502020204" pitchFamily="34" charset="0"/>
              </a:rPr>
              <a:t>$850,000 </a:t>
            </a:r>
            <a:r>
              <a:rPr lang="en-US" sz="1800" dirty="0" smtClean="0">
                <a:solidFill>
                  <a:srgbClr val="0070C0"/>
                </a:solidFill>
                <a:latin typeface="Lucida Sans" panose="020B0602040502020204" pitchFamily="34" charset="0"/>
              </a:rPr>
              <a:t>in requests were submitted for consideration by schools and departments</a:t>
            </a:r>
          </a:p>
          <a:p>
            <a:r>
              <a:rPr lang="en-US" sz="1800" dirty="0" smtClean="0">
                <a:solidFill>
                  <a:srgbClr val="0070C0"/>
                </a:solidFill>
                <a:latin typeface="Lucida Sans" panose="020B0602040502020204" pitchFamily="34" charset="0"/>
              </a:rPr>
              <a:t>Requests are outside and separate from existing mandates that are required. </a:t>
            </a:r>
          </a:p>
          <a:p>
            <a:r>
              <a:rPr lang="en-US" sz="1800" dirty="0" smtClean="0">
                <a:solidFill>
                  <a:srgbClr val="0070C0"/>
                </a:solidFill>
                <a:latin typeface="Lucida Sans" panose="020B0602040502020204" pitchFamily="34" charset="0"/>
              </a:rPr>
              <a:t>Cover a broad spectrum of areas including personnel, learning supports, software and </a:t>
            </a:r>
            <a:r>
              <a:rPr lang="en-US" sz="1800" dirty="0" smtClean="0">
                <a:solidFill>
                  <a:srgbClr val="0070C0"/>
                </a:solidFill>
                <a:latin typeface="Lucida Sans" panose="020B0602040502020204" pitchFamily="34" charset="0"/>
              </a:rPr>
              <a:t>materials.  Student supports are a priority.</a:t>
            </a:r>
            <a:endParaRPr lang="en-US" sz="1800" dirty="0" smtClean="0">
              <a:solidFill>
                <a:srgbClr val="0070C0"/>
              </a:solidFill>
              <a:latin typeface="Lucida Sans" panose="020B0602040502020204" pitchFamily="34" charset="0"/>
            </a:endParaRPr>
          </a:p>
          <a:p>
            <a:r>
              <a:rPr lang="en-US" sz="1800" dirty="0" smtClean="0">
                <a:solidFill>
                  <a:srgbClr val="0070C0"/>
                </a:solidFill>
                <a:latin typeface="Lucida Sans" panose="020B0602040502020204" pitchFamily="34" charset="0"/>
              </a:rPr>
              <a:t>Evaluated based on serving the growing diversity of student needs, alignment with strategic plan and efficient allocation and utilization of resources</a:t>
            </a:r>
            <a:endParaRPr lang="en-US" sz="1800" dirty="0">
              <a:solidFill>
                <a:srgbClr val="0070C0"/>
              </a:solidFill>
              <a:latin typeface="Lucida Sans" panose="020B0602040502020204"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8942" y="4215413"/>
            <a:ext cx="2918803"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215413"/>
            <a:ext cx="2201027"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501" y="4215413"/>
            <a:ext cx="1971786"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58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3200" b="1" dirty="0" smtClean="0">
                <a:solidFill>
                  <a:srgbClr val="0070C0"/>
                </a:solidFill>
                <a:latin typeface="Lucida Sans" panose="020B0602040502020204" pitchFamily="34" charset="0"/>
              </a:rPr>
              <a:t>Salary Projections</a:t>
            </a:r>
            <a:endParaRPr lang="en-US" sz="3200" b="1" dirty="0">
              <a:solidFill>
                <a:srgbClr val="0070C0"/>
              </a:solidFill>
              <a:latin typeface="Lucida Sans" panose="020B06020405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0468828"/>
              </p:ext>
            </p:extLst>
          </p:nvPr>
        </p:nvGraphicFramePr>
        <p:xfrm>
          <a:off x="4885983" y="1292423"/>
          <a:ext cx="3953217" cy="1752600"/>
        </p:xfrm>
        <a:graphic>
          <a:graphicData uri="http://schemas.openxmlformats.org/drawingml/2006/table">
            <a:tbl>
              <a:tblPr firstRow="1" bandRow="1">
                <a:tableStyleId>{5C22544A-7EE6-4342-B048-85BDC9FD1C3A}</a:tableStyleId>
              </a:tblPr>
              <a:tblGrid>
                <a:gridCol w="1893277"/>
                <a:gridCol w="2059940"/>
              </a:tblGrid>
              <a:tr h="370840">
                <a:tc>
                  <a:txBody>
                    <a:bodyPr/>
                    <a:lstStyle/>
                    <a:p>
                      <a:r>
                        <a:rPr lang="en-US" sz="1600" dirty="0" smtClean="0">
                          <a:latin typeface="Lucida Sans" panose="020B0602040502020204" pitchFamily="34" charset="0"/>
                        </a:rPr>
                        <a:t>Percentage</a:t>
                      </a:r>
                      <a:endParaRPr lang="en-US" sz="1600" dirty="0">
                        <a:latin typeface="Lucida Sans" panose="020B06020405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Lucida Sans" panose="020B0602040502020204" pitchFamily="34" charset="0"/>
                        </a:rPr>
                        <a:t>Increase</a:t>
                      </a:r>
                    </a:p>
                    <a:p>
                      <a:endParaRPr lang="en-US" dirty="0"/>
                    </a:p>
                  </a:txBody>
                  <a:tcPr/>
                </a:tc>
              </a:tr>
              <a:tr h="370840">
                <a:tc>
                  <a:txBody>
                    <a:bodyPr/>
                    <a:lstStyle/>
                    <a:p>
                      <a:r>
                        <a:rPr lang="en-US" sz="1600" dirty="0" smtClean="0">
                          <a:latin typeface="Lucida Sans" panose="020B0602040502020204" pitchFamily="34" charset="0"/>
                        </a:rPr>
                        <a:t>2% Increase</a:t>
                      </a:r>
                      <a:endParaRPr lang="en-US" sz="1600" dirty="0">
                        <a:latin typeface="Lucida Sans" panose="020B0602040502020204" pitchFamily="34" charset="0"/>
                      </a:endParaRPr>
                    </a:p>
                  </a:txBody>
                  <a:tcPr/>
                </a:tc>
                <a:tc>
                  <a:txBody>
                    <a:bodyPr/>
                    <a:lstStyle/>
                    <a:p>
                      <a:pPr algn="ctr"/>
                      <a:r>
                        <a:rPr lang="en-US" sz="1600" dirty="0" smtClean="0">
                          <a:latin typeface="Lucida Sans" panose="020B0602040502020204" pitchFamily="34" charset="0"/>
                        </a:rPr>
                        <a:t>$491,722</a:t>
                      </a:r>
                      <a:endParaRPr lang="en-US" sz="1600" dirty="0">
                        <a:latin typeface="Lucida Sans" panose="020B0602040502020204" pitchFamily="34" charset="0"/>
                      </a:endParaRPr>
                    </a:p>
                  </a:txBody>
                  <a:tcPr/>
                </a:tc>
              </a:tr>
              <a:tr h="370840">
                <a:tc>
                  <a:txBody>
                    <a:bodyPr/>
                    <a:lstStyle/>
                    <a:p>
                      <a:r>
                        <a:rPr lang="en-US" sz="1600" dirty="0" smtClean="0">
                          <a:latin typeface="Lucida Sans" panose="020B0602040502020204" pitchFamily="34" charset="0"/>
                        </a:rPr>
                        <a:t>3% Increase</a:t>
                      </a:r>
                      <a:endParaRPr lang="en-US" sz="1600" dirty="0">
                        <a:latin typeface="Lucida Sans" panose="020B0602040502020204" pitchFamily="34" charset="0"/>
                      </a:endParaRPr>
                    </a:p>
                  </a:txBody>
                  <a:tcPr/>
                </a:tc>
                <a:tc>
                  <a:txBody>
                    <a:bodyPr/>
                    <a:lstStyle/>
                    <a:p>
                      <a:pPr algn="ctr"/>
                      <a:r>
                        <a:rPr lang="en-US" sz="1600" dirty="0" smtClean="0">
                          <a:latin typeface="Lucida Sans" panose="020B0602040502020204" pitchFamily="34" charset="0"/>
                        </a:rPr>
                        <a:t>$737,583</a:t>
                      </a:r>
                      <a:endParaRPr lang="en-US" sz="1600" dirty="0">
                        <a:latin typeface="Lucida Sans" panose="020B0602040502020204" pitchFamily="34" charset="0"/>
                      </a:endParaRPr>
                    </a:p>
                  </a:txBody>
                  <a:tcPr/>
                </a:tc>
              </a:tr>
              <a:tr h="370840">
                <a:tc>
                  <a:txBody>
                    <a:bodyPr/>
                    <a:lstStyle/>
                    <a:p>
                      <a:r>
                        <a:rPr lang="en-US" sz="1600" dirty="0" smtClean="0">
                          <a:latin typeface="Lucida Sans" panose="020B0602040502020204" pitchFamily="34" charset="0"/>
                        </a:rPr>
                        <a:t>4% Increase</a:t>
                      </a:r>
                      <a:endParaRPr lang="en-US" sz="1600" dirty="0">
                        <a:latin typeface="Lucida Sans" panose="020B0602040502020204" pitchFamily="34" charset="0"/>
                      </a:endParaRPr>
                    </a:p>
                  </a:txBody>
                  <a:tcPr/>
                </a:tc>
                <a:tc>
                  <a:txBody>
                    <a:bodyPr/>
                    <a:lstStyle/>
                    <a:p>
                      <a:pPr algn="ctr"/>
                      <a:r>
                        <a:rPr lang="en-US" sz="1600" dirty="0" smtClean="0">
                          <a:latin typeface="Lucida Sans" panose="020B0602040502020204" pitchFamily="34" charset="0"/>
                        </a:rPr>
                        <a:t>$983,444</a:t>
                      </a:r>
                      <a:endParaRPr lang="en-US" sz="1600" dirty="0">
                        <a:latin typeface="Lucida Sans" panose="020B0602040502020204" pitchFamily="34" charset="0"/>
                      </a:endParaRPr>
                    </a:p>
                  </a:txBody>
                  <a:tcPr/>
                </a:tc>
              </a:tr>
            </a:tbl>
          </a:graphicData>
        </a:graphic>
      </p:graphicFrame>
      <p:sp>
        <p:nvSpPr>
          <p:cNvPr id="6" name="TextBox 5"/>
          <p:cNvSpPr txBox="1"/>
          <p:nvPr/>
        </p:nvSpPr>
        <p:spPr>
          <a:xfrm>
            <a:off x="4800600" y="3121223"/>
            <a:ext cx="3810000" cy="307777"/>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latin typeface="Lucida Sans" panose="020B0602040502020204" pitchFamily="34" charset="0"/>
              </a:rPr>
              <a:t>Includes FICA and VRS</a:t>
            </a:r>
          </a:p>
        </p:txBody>
      </p:sp>
      <p:sp>
        <p:nvSpPr>
          <p:cNvPr id="9" name="Content Placeholder 2"/>
          <p:cNvSpPr>
            <a:spLocks noGrp="1"/>
          </p:cNvSpPr>
          <p:nvPr>
            <p:ph idx="1"/>
          </p:nvPr>
        </p:nvSpPr>
        <p:spPr>
          <a:xfrm>
            <a:off x="4809783" y="3505200"/>
            <a:ext cx="3810000" cy="3077509"/>
          </a:xfrm>
        </p:spPr>
        <p:txBody>
          <a:bodyPr>
            <a:normAutofit/>
          </a:bodyPr>
          <a:lstStyle/>
          <a:p>
            <a:r>
              <a:rPr lang="en-US" sz="1800" dirty="0" smtClean="0">
                <a:solidFill>
                  <a:srgbClr val="0070C0"/>
                </a:solidFill>
                <a:latin typeface="Lucida Sans" panose="020B0602040502020204" pitchFamily="34" charset="0"/>
              </a:rPr>
              <a:t>Teacher Retention and Hiring are key focus areas</a:t>
            </a:r>
          </a:p>
          <a:p>
            <a:r>
              <a:rPr lang="en-US" sz="1800" dirty="0" smtClean="0">
                <a:solidFill>
                  <a:srgbClr val="0070C0"/>
                </a:solidFill>
                <a:latin typeface="Lucida Sans" panose="020B0602040502020204" pitchFamily="34" charset="0"/>
              </a:rPr>
              <a:t>Need to combat increased teacher shortages decreased talent pipeline.  Recruiting environment is challenging with no in person job fairs</a:t>
            </a:r>
          </a:p>
          <a:p>
            <a:r>
              <a:rPr lang="en-US" sz="1800" dirty="0" smtClean="0">
                <a:solidFill>
                  <a:srgbClr val="0070C0"/>
                </a:solidFill>
                <a:latin typeface="Lucida Sans" panose="020B0602040502020204" pitchFamily="34" charset="0"/>
              </a:rPr>
              <a:t>Continually evaluating compensation and incentives in all critical shortage areas</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419600"/>
            <a:ext cx="3529584" cy="184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352784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996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0" y="0"/>
            <a:ext cx="4572000" cy="6858000"/>
          </a:xfrm>
          <a:prstGeom prst="rect">
            <a:avLst/>
          </a:prstGeom>
          <a:solidFill>
            <a:srgbClr val="004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465336"/>
            <a:ext cx="4373878" cy="1682261"/>
          </a:xfrm>
          <a:prstGeom prst="rect">
            <a:avLst/>
          </a:prstGeom>
        </p:spPr>
      </p:pic>
      <p:sp>
        <p:nvSpPr>
          <p:cNvPr id="9" name="Rectangle 8"/>
          <p:cNvSpPr/>
          <p:nvPr/>
        </p:nvSpPr>
        <p:spPr>
          <a:xfrm>
            <a:off x="4756952" y="3277891"/>
            <a:ext cx="4114800" cy="2589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p>
          <a:p>
            <a:pPr algn="ctr"/>
            <a:r>
              <a:rPr lang="en-US" sz="1600" b="1" dirty="0">
                <a:latin typeface="Lucida Sans" panose="020B0602040502020204" pitchFamily="34" charset="0"/>
              </a:rPr>
              <a:t>“When the untapped potential of a student meets the liberating art of a teacher, a miracle unfolds</a:t>
            </a:r>
            <a:r>
              <a:rPr lang="en-US" sz="1600" b="1" dirty="0" smtClean="0">
                <a:latin typeface="Lucida Sans" panose="020B0602040502020204" pitchFamily="34" charset="0"/>
              </a:rPr>
              <a:t>”</a:t>
            </a:r>
          </a:p>
          <a:p>
            <a:pPr algn="ctr"/>
            <a:endParaRPr lang="en-US" sz="1600" b="1" dirty="0">
              <a:latin typeface="Lucida Sans" panose="020B0602040502020204" pitchFamily="34" charset="0"/>
            </a:endParaRPr>
          </a:p>
          <a:p>
            <a:pPr algn="ctr"/>
            <a:r>
              <a:rPr lang="en-US" sz="1600" b="1" dirty="0">
                <a:latin typeface="Lucida Sans" panose="020B0602040502020204" pitchFamily="34" charset="0"/>
              </a:rPr>
              <a:t>Dr. Mary </a:t>
            </a:r>
            <a:r>
              <a:rPr lang="en-US" sz="1600" b="1" dirty="0" err="1">
                <a:latin typeface="Lucida Sans" panose="020B0602040502020204" pitchFamily="34" charset="0"/>
              </a:rPr>
              <a:t>Hatwood</a:t>
            </a:r>
            <a:r>
              <a:rPr lang="en-US" sz="1600" b="1" dirty="0">
                <a:latin typeface="Lucida Sans" panose="020B0602040502020204" pitchFamily="34" charset="0"/>
              </a:rPr>
              <a:t> Futrell </a:t>
            </a:r>
            <a:endParaRPr lang="en-US" sz="1600" b="1" dirty="0" smtClean="0">
              <a:latin typeface="Lucida Sans" panose="020B0602040502020204" pitchFamily="34" charset="0"/>
            </a:endParaRPr>
          </a:p>
          <a:p>
            <a:pPr algn="ctr"/>
            <a:r>
              <a:rPr lang="en-US" sz="1600" b="1" dirty="0">
                <a:latin typeface="Lucida Sans" panose="020B0602040502020204" pitchFamily="34" charset="0"/>
              </a:rPr>
              <a:t>Professor Emerita, Education </a:t>
            </a:r>
            <a:r>
              <a:rPr lang="en-US" sz="1600" b="1" dirty="0" smtClean="0">
                <a:latin typeface="Lucida Sans" panose="020B0602040502020204" pitchFamily="34" charset="0"/>
              </a:rPr>
              <a:t>Policy</a:t>
            </a:r>
          </a:p>
          <a:p>
            <a:pPr algn="ctr"/>
            <a:r>
              <a:rPr lang="en-US" sz="1600" b="1" dirty="0" smtClean="0">
                <a:latin typeface="Lucida Sans" panose="020B0602040502020204" pitchFamily="34" charset="0"/>
              </a:rPr>
              <a:t>The George Washington University</a:t>
            </a:r>
            <a:endParaRPr lang="en-US" sz="1600" b="1" dirty="0" smtClean="0">
              <a:latin typeface="Lucida Sans" panose="020B0602040502020204" pitchFamily="34" charset="0"/>
            </a:endParaRPr>
          </a:p>
        </p:txBody>
      </p:sp>
      <p:grpSp>
        <p:nvGrpSpPr>
          <p:cNvPr id="3" name="Group 2"/>
          <p:cNvGrpSpPr/>
          <p:nvPr/>
        </p:nvGrpSpPr>
        <p:grpSpPr>
          <a:xfrm>
            <a:off x="4665216" y="184937"/>
            <a:ext cx="4298272" cy="3121529"/>
            <a:chOff x="4665216" y="184937"/>
            <a:chExt cx="4298272" cy="3121529"/>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216" y="184937"/>
              <a:ext cx="4298272" cy="312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0600" y="1447800"/>
              <a:ext cx="4572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4072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529" y="1425166"/>
            <a:ext cx="4043471" cy="348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2125721" y="385763"/>
            <a:ext cx="4297364" cy="6048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smtClean="0">
                <a:solidFill>
                  <a:srgbClr val="0070C0"/>
                </a:solidFill>
                <a:latin typeface="Lucida Sans" panose="020B0602040502020204" pitchFamily="34" charset="0"/>
              </a:rPr>
              <a:t>VISION</a:t>
            </a:r>
            <a:endParaRPr lang="en-US" dirty="0">
              <a:solidFill>
                <a:srgbClr val="0070C0"/>
              </a:solidFill>
            </a:endParaRPr>
          </a:p>
        </p:txBody>
      </p:sp>
      <p:sp>
        <p:nvSpPr>
          <p:cNvPr id="9" name="Content Placeholder 2"/>
          <p:cNvSpPr txBox="1">
            <a:spLocks/>
          </p:cNvSpPr>
          <p:nvPr/>
        </p:nvSpPr>
        <p:spPr>
          <a:xfrm>
            <a:off x="686283" y="1371600"/>
            <a:ext cx="3505201" cy="1819275"/>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srgbClr val="0070C0"/>
                </a:solidFill>
                <a:latin typeface="Lucida Sans" panose="020B0602040502020204" pitchFamily="34" charset="0"/>
              </a:rPr>
              <a:t>Empowering our community’s children for life-long success.</a:t>
            </a:r>
          </a:p>
          <a:p>
            <a:endParaRPr lang="en-US" dirty="0">
              <a:solidFill>
                <a:srgbClr val="0070C0"/>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3471"/>
            <a:ext cx="487776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758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796504134"/>
              </p:ext>
            </p:extLst>
          </p:nvPr>
        </p:nvGraphicFramePr>
        <p:xfrm>
          <a:off x="-1143000" y="864094"/>
          <a:ext cx="7543800" cy="5079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5325122" y="1781413"/>
            <a:ext cx="3657600" cy="3323987"/>
          </a:xfrm>
          <a:prstGeom prst="rect">
            <a:avLst/>
          </a:prstGeom>
          <a:noFill/>
        </p:spPr>
        <p:txBody>
          <a:bodyPr wrap="square" rtlCol="0">
            <a:spAutoFit/>
          </a:bodyPr>
          <a:lstStyle/>
          <a:p>
            <a:pPr algn="ctr"/>
            <a:r>
              <a:rPr lang="en-US" sz="3200" dirty="0">
                <a:solidFill>
                  <a:srgbClr val="0070C0"/>
                </a:solidFill>
                <a:latin typeface="Lucida Sans" panose="020B0602040502020204" pitchFamily="34" charset="0"/>
              </a:rPr>
              <a:t>Engage </a:t>
            </a:r>
            <a:r>
              <a:rPr lang="en-US" sz="3200" dirty="0" smtClean="0">
                <a:solidFill>
                  <a:srgbClr val="0070C0"/>
                </a:solidFill>
                <a:latin typeface="Lucida Sans" panose="020B0602040502020204" pitchFamily="34" charset="0"/>
              </a:rPr>
              <a:t>all </a:t>
            </a:r>
            <a:r>
              <a:rPr lang="en-US" sz="3200" dirty="0">
                <a:solidFill>
                  <a:srgbClr val="0070C0"/>
                </a:solidFill>
                <a:latin typeface="Lucida Sans" panose="020B0602040502020204" pitchFamily="34" charset="0"/>
              </a:rPr>
              <a:t>students through </a:t>
            </a:r>
            <a:r>
              <a:rPr lang="en-US" sz="3200" dirty="0" smtClean="0">
                <a:solidFill>
                  <a:srgbClr val="0070C0"/>
                </a:solidFill>
                <a:latin typeface="Lucida Sans" panose="020B0602040502020204" pitchFamily="34" charset="0"/>
              </a:rPr>
              <a:t>learning  that </a:t>
            </a:r>
            <a:r>
              <a:rPr lang="en-US" sz="3200" dirty="0">
                <a:solidFill>
                  <a:srgbClr val="0070C0"/>
                </a:solidFill>
                <a:latin typeface="Lucida Sans" panose="020B0602040502020204" pitchFamily="34" charset="0"/>
              </a:rPr>
              <a:t>is </a:t>
            </a:r>
            <a:r>
              <a:rPr lang="en-US" sz="3200" dirty="0" smtClean="0">
                <a:solidFill>
                  <a:srgbClr val="0070C0"/>
                </a:solidFill>
                <a:latin typeface="Lucida Sans" panose="020B0602040502020204" pitchFamily="34" charset="0"/>
              </a:rPr>
              <a:t>innovative</a:t>
            </a:r>
            <a:r>
              <a:rPr lang="en-US" sz="3200" dirty="0">
                <a:solidFill>
                  <a:srgbClr val="0070C0"/>
                </a:solidFill>
                <a:latin typeface="Lucida Sans" panose="020B0602040502020204" pitchFamily="34" charset="0"/>
              </a:rPr>
              <a:t>, personalized, and </a:t>
            </a:r>
            <a:r>
              <a:rPr lang="en-US" sz="3200" dirty="0" smtClean="0">
                <a:solidFill>
                  <a:srgbClr val="0070C0"/>
                </a:solidFill>
                <a:latin typeface="Lucida Sans" panose="020B0602040502020204" pitchFamily="34" charset="0"/>
              </a:rPr>
              <a:t>relevant</a:t>
            </a:r>
            <a:r>
              <a:rPr lang="en-US" dirty="0">
                <a:solidFill>
                  <a:srgbClr val="0070C0"/>
                </a:solidFill>
                <a:latin typeface="Lucida Sans" panose="020B0602040502020204" pitchFamily="34" charset="0"/>
              </a:rPr>
              <a:t>.</a:t>
            </a:r>
          </a:p>
          <a:p>
            <a:endParaRPr lang="en-US" dirty="0"/>
          </a:p>
        </p:txBody>
      </p:sp>
      <p:sp>
        <p:nvSpPr>
          <p:cNvPr id="12" name="Content Placeholder 2"/>
          <p:cNvSpPr txBox="1">
            <a:spLocks/>
          </p:cNvSpPr>
          <p:nvPr/>
        </p:nvSpPr>
        <p:spPr>
          <a:xfrm>
            <a:off x="1981200" y="30656"/>
            <a:ext cx="4953000" cy="6048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smtClean="0">
                <a:solidFill>
                  <a:srgbClr val="0070C0"/>
                </a:solidFill>
                <a:latin typeface="Lucida Sans" panose="020B0602040502020204" pitchFamily="34" charset="0"/>
              </a:rPr>
              <a:t>MISSION</a:t>
            </a:r>
            <a:endParaRPr lang="en-US" dirty="0">
              <a:solidFill>
                <a:srgbClr val="0070C0"/>
              </a:solidFill>
            </a:endParaRPr>
          </a:p>
        </p:txBody>
      </p:sp>
    </p:spTree>
    <p:extLst>
      <p:ext uri="{BB962C8B-B14F-4D97-AF65-F5344CB8AC3E}">
        <p14:creationId xmlns:p14="http://schemas.microsoft.com/office/powerpoint/2010/main" val="3758687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F42"/>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24414" y="76200"/>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smtClean="0">
                <a:solidFill>
                  <a:schemeClr val="bg1"/>
                </a:solidFill>
                <a:latin typeface="Lucida Sans" panose="020B0602040502020204" pitchFamily="34" charset="0"/>
              </a:rPr>
              <a:t>Greene County School</a:t>
            </a:r>
            <a:br>
              <a:rPr lang="en-US" sz="2500" b="1" dirty="0" smtClean="0">
                <a:solidFill>
                  <a:schemeClr val="bg1"/>
                </a:solidFill>
                <a:latin typeface="Lucida Sans" panose="020B0602040502020204" pitchFamily="34" charset="0"/>
              </a:rPr>
            </a:br>
            <a:r>
              <a:rPr lang="en-US" sz="2500" b="1" dirty="0" smtClean="0">
                <a:solidFill>
                  <a:schemeClr val="bg1"/>
                </a:solidFill>
                <a:latin typeface="Lucida Sans" panose="020B0602040502020204" pitchFamily="34" charset="0"/>
              </a:rPr>
              <a:t>Board Priorities</a:t>
            </a:r>
            <a:br>
              <a:rPr lang="en-US" sz="2500" b="1" dirty="0" smtClean="0">
                <a:solidFill>
                  <a:schemeClr val="bg1"/>
                </a:solidFill>
                <a:latin typeface="Lucida Sans" panose="020B0602040502020204" pitchFamily="34" charset="0"/>
              </a:rPr>
            </a:br>
            <a:r>
              <a:rPr lang="en-US" sz="2500" b="1" dirty="0" smtClean="0">
                <a:solidFill>
                  <a:schemeClr val="bg1"/>
                </a:solidFill>
                <a:latin typeface="Lucida Sans" panose="020B0602040502020204" pitchFamily="34" charset="0"/>
              </a:rPr>
              <a:t>2020-2021</a:t>
            </a:r>
            <a:endParaRPr lang="en-US" sz="2500" b="1" dirty="0">
              <a:solidFill>
                <a:schemeClr val="bg1"/>
              </a:solidFill>
              <a:latin typeface="Lucida Sans" panose="020B0602040502020204" pitchFamily="34" charset="0"/>
            </a:endParaRPr>
          </a:p>
        </p:txBody>
      </p:sp>
      <p:sp>
        <p:nvSpPr>
          <p:cNvPr id="5" name="TextBox 4"/>
          <p:cNvSpPr txBox="1"/>
          <p:nvPr/>
        </p:nvSpPr>
        <p:spPr>
          <a:xfrm>
            <a:off x="152400" y="1828800"/>
            <a:ext cx="8839200" cy="3477875"/>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solidFill>
                  <a:schemeClr val="bg1"/>
                </a:solidFill>
                <a:latin typeface="Lucida Sans" panose="020B0602040502020204" pitchFamily="34" charset="0"/>
              </a:rPr>
              <a:t>Support the implementation of Innovate 2021 including our core values of innovation and academic excellence; providing a safe and supportive learning environment; efficient utilization of resources; and collaboration and communication with all stakeholders.</a:t>
            </a:r>
          </a:p>
          <a:p>
            <a:pPr marL="342900" indent="-342900">
              <a:buFont typeface="Arial" panose="020B0604020202020204" pitchFamily="34" charset="0"/>
              <a:buChar char="•"/>
            </a:pPr>
            <a:endParaRPr lang="en-US" sz="2200" dirty="0" smtClean="0">
              <a:solidFill>
                <a:schemeClr val="bg1"/>
              </a:solidFill>
              <a:latin typeface="Lucida Sans" panose="020B0602040502020204" pitchFamily="34" charset="0"/>
            </a:endParaRPr>
          </a:p>
          <a:p>
            <a:pPr marL="342900" indent="-342900">
              <a:buFont typeface="Arial" panose="020B0604020202020204" pitchFamily="34" charset="0"/>
              <a:buChar char="•"/>
            </a:pPr>
            <a:r>
              <a:rPr lang="en-US" sz="2200" dirty="0" smtClean="0">
                <a:solidFill>
                  <a:schemeClr val="bg1"/>
                </a:solidFill>
                <a:latin typeface="Lucida Sans" panose="020B0602040502020204" pitchFamily="34" charset="0"/>
              </a:rPr>
              <a:t>Provide competitive compensation and benefits for all staff.</a:t>
            </a:r>
          </a:p>
          <a:p>
            <a:pPr marL="342900" indent="-342900">
              <a:buFont typeface="Arial" panose="020B0604020202020204" pitchFamily="34" charset="0"/>
              <a:buChar char="•"/>
            </a:pPr>
            <a:endParaRPr lang="en-US" sz="2200" dirty="0" smtClean="0">
              <a:solidFill>
                <a:schemeClr val="bg1"/>
              </a:solidFill>
              <a:latin typeface="Lucida Sans" panose="020B0602040502020204" pitchFamily="34" charset="0"/>
            </a:endParaRPr>
          </a:p>
          <a:p>
            <a:pPr marL="342900" indent="-342900">
              <a:buFont typeface="Arial" panose="020B0604020202020204" pitchFamily="34" charset="0"/>
              <a:buChar char="•"/>
            </a:pPr>
            <a:r>
              <a:rPr lang="en-US" sz="2200" dirty="0" smtClean="0">
                <a:solidFill>
                  <a:schemeClr val="bg1"/>
                </a:solidFill>
                <a:latin typeface="Lucida Sans" panose="020B0602040502020204" pitchFamily="34" charset="0"/>
              </a:rPr>
              <a:t>Focus on the support, recruitment, and retention of the most highly qualified educators, leaders, and support staff.</a:t>
            </a:r>
            <a:endParaRPr lang="en-US" sz="2200" dirty="0">
              <a:solidFill>
                <a:schemeClr val="bg1"/>
              </a:solidFill>
              <a:latin typeface="Lucida Sans" panose="020B0602040502020204" pitchFamily="34" charset="0"/>
            </a:endParaRPr>
          </a:p>
        </p:txBody>
      </p:sp>
    </p:spTree>
    <p:extLst>
      <p:ext uri="{BB962C8B-B14F-4D97-AF65-F5344CB8AC3E}">
        <p14:creationId xmlns:p14="http://schemas.microsoft.com/office/powerpoint/2010/main" val="3944322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6754855" cy="4572000"/>
          </a:xfrm>
          <a:prstGeom prst="rect">
            <a:avLst/>
          </a:prstGeom>
          <a:noFill/>
          <a:ln w="38100" cmpd="sng">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228600"/>
            <a:ext cx="5410200" cy="1143000"/>
          </a:xfrm>
        </p:spPr>
        <p:txBody>
          <a:bodyPr>
            <a:normAutofit/>
          </a:bodyPr>
          <a:lstStyle/>
          <a:p>
            <a:r>
              <a:rPr lang="en-US" sz="2800" b="1" dirty="0" smtClean="0">
                <a:solidFill>
                  <a:srgbClr val="004F42"/>
                </a:solidFill>
                <a:latin typeface="Lucida Sans" panose="020B0602040502020204" pitchFamily="34" charset="0"/>
              </a:rPr>
              <a:t>Local Budget </a:t>
            </a:r>
            <a:r>
              <a:rPr lang="en-US" sz="2800" b="1" dirty="0" smtClean="0">
                <a:solidFill>
                  <a:srgbClr val="004F42"/>
                </a:solidFill>
                <a:latin typeface="Lucida Sans" panose="020B0602040502020204" pitchFamily="34" charset="0"/>
              </a:rPr>
              <a:t>Process</a:t>
            </a:r>
            <a:endParaRPr lang="en-US" sz="2800" b="1" dirty="0">
              <a:solidFill>
                <a:srgbClr val="004F42"/>
              </a:solidFill>
              <a:latin typeface="Lucida Sans" panose="020B0602040502020204" pitchFamily="34" charset="0"/>
            </a:endParaRPr>
          </a:p>
        </p:txBody>
      </p:sp>
      <p:sp>
        <p:nvSpPr>
          <p:cNvPr id="4" name="Rectangle 3"/>
          <p:cNvSpPr/>
          <p:nvPr/>
        </p:nvSpPr>
        <p:spPr>
          <a:xfrm>
            <a:off x="5638800" y="4267200"/>
            <a:ext cx="3352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7"/>
          <p:cNvGraphicFramePr>
            <a:graphicFrameLocks/>
          </p:cNvGraphicFramePr>
          <p:nvPr>
            <p:extLst>
              <p:ext uri="{D42A27DB-BD31-4B8C-83A1-F6EECF244321}">
                <p14:modId xmlns:p14="http://schemas.microsoft.com/office/powerpoint/2010/main" val="2593779148"/>
              </p:ext>
            </p:extLst>
          </p:nvPr>
        </p:nvGraphicFramePr>
        <p:xfrm>
          <a:off x="5638800" y="1188720"/>
          <a:ext cx="3339483" cy="3083560"/>
        </p:xfrm>
        <a:graphic>
          <a:graphicData uri="http://schemas.openxmlformats.org/drawingml/2006/table">
            <a:tbl>
              <a:tblPr firstRow="1" bandRow="1">
                <a:tableStyleId>{5C22544A-7EE6-4342-B048-85BDC9FD1C3A}</a:tableStyleId>
              </a:tblPr>
              <a:tblGrid>
                <a:gridCol w="779213"/>
                <a:gridCol w="2560270"/>
              </a:tblGrid>
              <a:tr h="370840">
                <a:tc gridSpan="2">
                  <a:txBody>
                    <a:bodyPr/>
                    <a:lstStyle/>
                    <a:p>
                      <a:pPr algn="ctr"/>
                      <a:r>
                        <a:rPr lang="en-US" dirty="0" smtClean="0"/>
                        <a:t>January</a:t>
                      </a:r>
                      <a:endParaRPr lang="en-US" dirty="0"/>
                    </a:p>
                  </a:txBody>
                  <a:tcPr/>
                </a:tc>
                <a:tc hMerge="1">
                  <a:txBody>
                    <a:bodyPr/>
                    <a:lstStyle/>
                    <a:p>
                      <a:endParaRPr lang="en-US" dirty="0"/>
                    </a:p>
                  </a:txBody>
                  <a:tcPr/>
                </a:tc>
              </a:tr>
              <a:tr h="370840">
                <a:tc>
                  <a:txBody>
                    <a:bodyPr/>
                    <a:lstStyle/>
                    <a:p>
                      <a:r>
                        <a:rPr lang="en-US" sz="1600" dirty="0" smtClean="0">
                          <a:latin typeface="Lucida Sans" panose="020B0602040502020204" pitchFamily="34" charset="0"/>
                        </a:rPr>
                        <a:t>1/13</a:t>
                      </a:r>
                      <a:endParaRPr lang="en-US" sz="1600" dirty="0">
                        <a:latin typeface="Lucida Sans" panose="020B0602040502020204" pitchFamily="34" charset="0"/>
                      </a:endParaRPr>
                    </a:p>
                  </a:txBody>
                  <a:tcPr/>
                </a:tc>
                <a:tc>
                  <a:txBody>
                    <a:bodyPr/>
                    <a:lstStyle/>
                    <a:p>
                      <a:r>
                        <a:rPr lang="en-US" sz="1600" dirty="0" smtClean="0">
                          <a:latin typeface="Lucida Sans" panose="020B0602040502020204" pitchFamily="34" charset="0"/>
                        </a:rPr>
                        <a:t>School Board Meeting</a:t>
                      </a:r>
                    </a:p>
                    <a:p>
                      <a:pPr marL="284163" lvl="1" indent="-168275">
                        <a:buFont typeface="Arial" panose="020B0604020202020204" pitchFamily="34" charset="0"/>
                        <a:buChar char="•"/>
                      </a:pPr>
                      <a:r>
                        <a:rPr lang="en-US" sz="1600" dirty="0" smtClean="0">
                          <a:latin typeface="Lucida Sans" panose="020B0602040502020204" pitchFamily="34" charset="0"/>
                        </a:rPr>
                        <a:t>Discuss needs</a:t>
                      </a:r>
                    </a:p>
                    <a:p>
                      <a:pPr marL="284163" lvl="1" indent="-168275">
                        <a:buFont typeface="Arial" panose="020B0604020202020204" pitchFamily="34" charset="0"/>
                        <a:buChar char="•"/>
                      </a:pPr>
                      <a:r>
                        <a:rPr lang="en-US" sz="1600" dirty="0" smtClean="0">
                          <a:latin typeface="Lucida Sans" panose="020B0602040502020204" pitchFamily="34" charset="0"/>
                        </a:rPr>
                        <a:t>Identify priorities</a:t>
                      </a:r>
                      <a:r>
                        <a:rPr lang="en-US" sz="1600" baseline="0" dirty="0" smtClean="0">
                          <a:latin typeface="Lucida Sans" panose="020B0602040502020204" pitchFamily="34" charset="0"/>
                        </a:rPr>
                        <a:t> to move forward</a:t>
                      </a:r>
                      <a:endParaRPr lang="en-US" sz="1600" dirty="0">
                        <a:latin typeface="Lucida Sans" panose="020B0602040502020204" pitchFamily="34" charset="0"/>
                      </a:endParaRPr>
                    </a:p>
                  </a:txBody>
                  <a:tcPr/>
                </a:tc>
              </a:tr>
              <a:tr h="370840">
                <a:tc>
                  <a:txBody>
                    <a:bodyPr/>
                    <a:lstStyle/>
                    <a:p>
                      <a:r>
                        <a:rPr lang="en-US" sz="1600" dirty="0" smtClean="0">
                          <a:latin typeface="Lucida Sans" panose="020B0602040502020204" pitchFamily="34" charset="0"/>
                        </a:rPr>
                        <a:t>1/27</a:t>
                      </a:r>
                      <a:endParaRPr lang="en-US" sz="1600" dirty="0">
                        <a:latin typeface="Lucida Sans" panose="020B0602040502020204" pitchFamily="34" charset="0"/>
                      </a:endParaRPr>
                    </a:p>
                  </a:txBody>
                  <a:tcPr/>
                </a:tc>
                <a:tc>
                  <a:txBody>
                    <a:bodyPr/>
                    <a:lstStyle/>
                    <a:p>
                      <a:pPr marL="115888"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latin typeface="Lucida Sans" panose="020B0602040502020204" pitchFamily="34" charset="0"/>
                        </a:rPr>
                        <a:t>School Board Budget Work Session</a:t>
                      </a:r>
                    </a:p>
                    <a:p>
                      <a:pPr marL="401638"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latin typeface="Lucida Sans" panose="020B0602040502020204" pitchFamily="34" charset="0"/>
                        </a:rPr>
                        <a:t>Draft budget proposal</a:t>
                      </a:r>
                      <a:endParaRPr lang="en-US" sz="1600" dirty="0" smtClean="0">
                        <a:latin typeface="Lucida Sans" panose="020B0602040502020204" pitchFamily="34" charset="0"/>
                      </a:endParaRPr>
                    </a:p>
                  </a:txBody>
                  <a:tcPr/>
                </a:tc>
              </a:tr>
              <a:tr h="370840">
                <a:tc>
                  <a:txBody>
                    <a:bodyPr/>
                    <a:lstStyle/>
                    <a:p>
                      <a:r>
                        <a:rPr lang="en-US" sz="1600" dirty="0" smtClean="0">
                          <a:latin typeface="Lucida Sans" panose="020B0602040502020204" pitchFamily="34" charset="0"/>
                        </a:rPr>
                        <a:t>TBD</a:t>
                      </a:r>
                      <a:endParaRPr lang="en-US" sz="900" dirty="0">
                        <a:latin typeface="Lucida Sans" panose="020B0602040502020204" pitchFamily="34" charset="0"/>
                      </a:endParaRPr>
                    </a:p>
                  </a:txBody>
                  <a:tcPr/>
                </a:tc>
                <a:tc>
                  <a:txBody>
                    <a:bodyPr/>
                    <a:lstStyle/>
                    <a:p>
                      <a:pPr marL="115888" lvl="1" indent="0">
                        <a:buFont typeface="Arial" panose="020B0604020202020204" pitchFamily="34" charset="0"/>
                        <a:buNone/>
                      </a:pPr>
                      <a:r>
                        <a:rPr lang="en-US" sz="1600" dirty="0" smtClean="0">
                          <a:latin typeface="Lucida Sans" panose="020B0602040502020204" pitchFamily="34" charset="0"/>
                        </a:rPr>
                        <a:t>School Board/Board of Supervisors </a:t>
                      </a:r>
                      <a:r>
                        <a:rPr lang="en-US" sz="1600" dirty="0" smtClean="0">
                          <a:latin typeface="Lucida Sans" panose="020B0602040502020204" pitchFamily="34" charset="0"/>
                        </a:rPr>
                        <a:t>Workshop</a:t>
                      </a:r>
                      <a:endParaRPr lang="en-US" sz="1600" dirty="0" smtClean="0">
                        <a:latin typeface="Lucida Sans" panose="020B0602040502020204" pitchFamily="34" charset="0"/>
                      </a:endParaRPr>
                    </a:p>
                  </a:txBody>
                  <a:tcPr/>
                </a:tc>
              </a:tr>
            </a:tbl>
          </a:graphicData>
        </a:graphic>
      </p:graphicFrame>
      <p:graphicFrame>
        <p:nvGraphicFramePr>
          <p:cNvPr id="8" name="Content Placeholder 7"/>
          <p:cNvGraphicFramePr>
            <a:graphicFrameLocks/>
          </p:cNvGraphicFramePr>
          <p:nvPr>
            <p:extLst>
              <p:ext uri="{D42A27DB-BD31-4B8C-83A1-F6EECF244321}">
                <p14:modId xmlns:p14="http://schemas.microsoft.com/office/powerpoint/2010/main" val="962080248"/>
              </p:ext>
            </p:extLst>
          </p:nvPr>
        </p:nvGraphicFramePr>
        <p:xfrm>
          <a:off x="5645458" y="4572000"/>
          <a:ext cx="3339483" cy="1767840"/>
        </p:xfrm>
        <a:graphic>
          <a:graphicData uri="http://schemas.openxmlformats.org/drawingml/2006/table">
            <a:tbl>
              <a:tblPr firstRow="1" bandRow="1">
                <a:tableStyleId>{5C22544A-7EE6-4342-B048-85BDC9FD1C3A}</a:tableStyleId>
              </a:tblPr>
              <a:tblGrid>
                <a:gridCol w="779213"/>
                <a:gridCol w="2560270"/>
              </a:tblGrid>
              <a:tr h="294640">
                <a:tc gridSpan="2">
                  <a:txBody>
                    <a:bodyPr/>
                    <a:lstStyle/>
                    <a:p>
                      <a:pPr algn="ctr"/>
                      <a:r>
                        <a:rPr lang="en-US" dirty="0" smtClean="0"/>
                        <a:t>February</a:t>
                      </a:r>
                      <a:endParaRPr lang="en-US" dirty="0"/>
                    </a:p>
                  </a:txBody>
                  <a:tcPr/>
                </a:tc>
                <a:tc hMerge="1">
                  <a:txBody>
                    <a:bodyPr/>
                    <a:lstStyle/>
                    <a:p>
                      <a:endParaRPr lang="en-US" dirty="0"/>
                    </a:p>
                  </a:txBody>
                  <a:tcPr/>
                </a:tc>
              </a:tr>
              <a:tr h="370840">
                <a:tc>
                  <a:txBody>
                    <a:bodyPr/>
                    <a:lstStyle/>
                    <a:p>
                      <a:r>
                        <a:rPr lang="en-US" sz="1600" dirty="0" smtClean="0">
                          <a:latin typeface="Lucida Sans" panose="020B0602040502020204" pitchFamily="34" charset="0"/>
                        </a:rPr>
                        <a:t>2/10</a:t>
                      </a:r>
                      <a:endParaRPr lang="en-US" sz="1600" dirty="0">
                        <a:latin typeface="Lucida Sans" panose="020B0602040502020204" pitchFamily="34" charset="0"/>
                      </a:endParaRPr>
                    </a:p>
                  </a:txBody>
                  <a:tcPr/>
                </a:tc>
                <a:tc>
                  <a:txBody>
                    <a:bodyPr/>
                    <a:lstStyle/>
                    <a:p>
                      <a:r>
                        <a:rPr lang="en-US" sz="1600" dirty="0" smtClean="0">
                          <a:latin typeface="Lucida Sans" panose="020B0602040502020204" pitchFamily="34" charset="0"/>
                        </a:rPr>
                        <a:t>School Board Meeting</a:t>
                      </a:r>
                    </a:p>
                    <a:p>
                      <a:pPr marL="284163" lvl="1" indent="-168275">
                        <a:buFont typeface="Arial" panose="020B0604020202020204" pitchFamily="34" charset="0"/>
                        <a:buChar char="•"/>
                      </a:pPr>
                      <a:r>
                        <a:rPr lang="en-US" sz="1600" dirty="0" smtClean="0">
                          <a:latin typeface="Lucida Sans" panose="020B0602040502020204" pitchFamily="34" charset="0"/>
                        </a:rPr>
                        <a:t>Public hearing on budget proposal</a:t>
                      </a:r>
                      <a:endParaRPr lang="en-US" sz="1600" dirty="0">
                        <a:latin typeface="Lucida Sans" panose="020B0602040502020204" pitchFamily="34" charset="0"/>
                      </a:endParaRPr>
                    </a:p>
                  </a:txBody>
                  <a:tcPr/>
                </a:tc>
              </a:tr>
              <a:tr h="370840">
                <a:tc>
                  <a:txBody>
                    <a:bodyPr/>
                    <a:lstStyle/>
                    <a:p>
                      <a:r>
                        <a:rPr lang="en-US" sz="1600" dirty="0" smtClean="0">
                          <a:latin typeface="Lucida Sans" panose="020B0602040502020204" pitchFamily="34" charset="0"/>
                        </a:rPr>
                        <a:t>2/24</a:t>
                      </a:r>
                      <a:endParaRPr lang="en-US" sz="1600" dirty="0">
                        <a:latin typeface="Lucida Sans" panose="020B0602040502020204" pitchFamily="34" charset="0"/>
                      </a:endParaRPr>
                    </a:p>
                  </a:txBody>
                  <a:tcPr/>
                </a:tc>
                <a:tc>
                  <a:txBody>
                    <a:bodyPr/>
                    <a:lstStyle/>
                    <a:p>
                      <a:r>
                        <a:rPr lang="en-US" sz="1600" dirty="0" smtClean="0">
                          <a:latin typeface="Lucida Sans" panose="020B0602040502020204" pitchFamily="34" charset="0"/>
                        </a:rPr>
                        <a:t>School Board</a:t>
                      </a:r>
                      <a:r>
                        <a:rPr lang="en-US" sz="1600" baseline="0" dirty="0" smtClean="0">
                          <a:latin typeface="Lucida Sans" panose="020B0602040502020204" pitchFamily="34" charset="0"/>
                        </a:rPr>
                        <a:t> Budget Adoption</a:t>
                      </a:r>
                      <a:endParaRPr lang="en-US" sz="1600" dirty="0">
                        <a:latin typeface="Lucida Sans" panose="020B0602040502020204" pitchFamily="34" charset="0"/>
                      </a:endParaRPr>
                    </a:p>
                  </a:txBody>
                  <a:tcPr/>
                </a:tc>
              </a:tr>
            </a:tbl>
          </a:graphicData>
        </a:graphic>
      </p:graphicFrame>
    </p:spTree>
    <p:extLst>
      <p:ext uri="{BB962C8B-B14F-4D97-AF65-F5344CB8AC3E}">
        <p14:creationId xmlns:p14="http://schemas.microsoft.com/office/powerpoint/2010/main" val="3034348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22658"/>
            <a:ext cx="8979354" cy="2514600"/>
          </a:xfrm>
        </p:spPr>
        <p:txBody>
          <a:bodyPr>
            <a:normAutofit/>
          </a:bodyPr>
          <a:lstStyle/>
          <a:p>
            <a:r>
              <a:rPr lang="en-US" sz="1800" dirty="0">
                <a:solidFill>
                  <a:srgbClr val="004F42"/>
                </a:solidFill>
                <a:latin typeface="Lucida Sans" panose="020B0602040502020204" pitchFamily="34" charset="0"/>
              </a:rPr>
              <a:t>Virginia code mandates that it is the duty of the Superintendent to prepare a budget with an estimate of the amount of money deemed to be needed </a:t>
            </a:r>
            <a:r>
              <a:rPr lang="en-US" sz="1800" dirty="0" smtClean="0">
                <a:solidFill>
                  <a:srgbClr val="004F42"/>
                </a:solidFill>
                <a:latin typeface="Lucida Sans" panose="020B0602040502020204" pitchFamily="34" charset="0"/>
              </a:rPr>
              <a:t>to </a:t>
            </a:r>
            <a:r>
              <a:rPr lang="en-US" sz="1800" dirty="0">
                <a:solidFill>
                  <a:srgbClr val="004F42"/>
                </a:solidFill>
                <a:latin typeface="Lucida Sans" panose="020B0602040502020204" pitchFamily="34" charset="0"/>
              </a:rPr>
              <a:t>support the school division. This is commonly referred to as a “needs -based budget.” </a:t>
            </a:r>
            <a:endParaRPr lang="en-US" sz="1800" dirty="0" smtClean="0">
              <a:solidFill>
                <a:srgbClr val="004F42"/>
              </a:solidFill>
              <a:latin typeface="Lucida Sans" panose="020B0602040502020204" pitchFamily="34" charset="0"/>
            </a:endParaRPr>
          </a:p>
          <a:p>
            <a:r>
              <a:rPr lang="en-US" sz="1800" dirty="0" smtClean="0">
                <a:solidFill>
                  <a:srgbClr val="004F42"/>
                </a:solidFill>
                <a:latin typeface="Lucida Sans" panose="020B0602040502020204" pitchFamily="34" charset="0"/>
              </a:rPr>
              <a:t>These </a:t>
            </a:r>
            <a:r>
              <a:rPr lang="en-US" sz="1800" dirty="0">
                <a:solidFill>
                  <a:srgbClr val="004F42"/>
                </a:solidFill>
                <a:latin typeface="Lucida Sans" panose="020B0602040502020204" pitchFamily="34" charset="0"/>
              </a:rPr>
              <a:t>numbers reflect preliminary, broad estimates and are to illustrate potential revenue and expenditures only. </a:t>
            </a:r>
          </a:p>
          <a:p>
            <a:r>
              <a:rPr lang="en-US" sz="1800" dirty="0" smtClean="0">
                <a:solidFill>
                  <a:srgbClr val="004F42"/>
                </a:solidFill>
                <a:latin typeface="Lucida Sans" panose="020B0602040502020204" pitchFamily="34" charset="0"/>
              </a:rPr>
              <a:t>The </a:t>
            </a:r>
            <a:r>
              <a:rPr lang="en-US" sz="1800" dirty="0">
                <a:solidFill>
                  <a:srgbClr val="004F42"/>
                </a:solidFill>
                <a:latin typeface="Lucida Sans" panose="020B0602040502020204" pitchFamily="34" charset="0"/>
              </a:rPr>
              <a:t>total of the potential expenditures should not be interpreted as a recommended change to the budget.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241" y="28483"/>
            <a:ext cx="59436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462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0" y="0"/>
            <a:ext cx="6781800" cy="762000"/>
          </a:xfrm>
        </p:spPr>
        <p:txBody>
          <a:bodyPr>
            <a:normAutofit/>
          </a:bodyPr>
          <a:lstStyle/>
          <a:p>
            <a:r>
              <a:rPr lang="en-US" sz="2800" b="1" dirty="0" smtClean="0">
                <a:solidFill>
                  <a:srgbClr val="004F42"/>
                </a:solidFill>
                <a:latin typeface="Lucida Sans" panose="020B0602040502020204" pitchFamily="34" charset="0"/>
              </a:rPr>
              <a:t>FY 2022 Influencing Factors</a:t>
            </a:r>
            <a:endParaRPr lang="en-US" sz="2800" b="1" dirty="0">
              <a:solidFill>
                <a:srgbClr val="004F42"/>
              </a:solidFill>
              <a:latin typeface="Lucida Sans" panose="020B0602040502020204" pitchFamily="34" charset="0"/>
            </a:endParaRPr>
          </a:p>
        </p:txBody>
      </p:sp>
      <p:sp>
        <p:nvSpPr>
          <p:cNvPr id="5" name="TextBox 4"/>
          <p:cNvSpPr txBox="1"/>
          <p:nvPr/>
        </p:nvSpPr>
        <p:spPr>
          <a:xfrm>
            <a:off x="381000" y="533400"/>
            <a:ext cx="8763000" cy="5912388"/>
          </a:xfrm>
          <a:prstGeom prst="rect">
            <a:avLst/>
          </a:prstGeom>
          <a:noFill/>
        </p:spPr>
        <p:txBody>
          <a:bodyPr wrap="square" rtlCol="0">
            <a:spAutoFit/>
          </a:bodyPr>
          <a:lstStyle/>
          <a:p>
            <a:pPr lvl="0">
              <a:spcBef>
                <a:spcPct val="20000"/>
              </a:spcBef>
            </a:pPr>
            <a:r>
              <a:rPr lang="en-US" sz="2300" b="1" dirty="0">
                <a:solidFill>
                  <a:srgbClr val="0070C0"/>
                </a:solidFill>
                <a:latin typeface="Lucida Sans" panose="020B0602040502020204" pitchFamily="34" charset="0"/>
              </a:rPr>
              <a:t>Enrollment </a:t>
            </a:r>
          </a:p>
          <a:p>
            <a:pPr marL="742950" lvl="1" indent="-342900">
              <a:spcBef>
                <a:spcPct val="20000"/>
              </a:spcBef>
              <a:buClr>
                <a:srgbClr val="0070C0"/>
              </a:buClr>
              <a:buFont typeface="Arial" panose="020B0604020202020204" pitchFamily="34" charset="0"/>
              <a:buChar char="•"/>
            </a:pPr>
            <a:r>
              <a:rPr lang="en-US" dirty="0">
                <a:solidFill>
                  <a:prstClr val="black"/>
                </a:solidFill>
                <a:latin typeface="Lucida Sans" panose="020B0602040502020204" pitchFamily="34" charset="0"/>
              </a:rPr>
              <a:t>FY </a:t>
            </a:r>
            <a:r>
              <a:rPr lang="en-US" dirty="0" smtClean="0">
                <a:solidFill>
                  <a:prstClr val="black"/>
                </a:solidFill>
                <a:latin typeface="Lucida Sans" panose="020B0602040502020204" pitchFamily="34" charset="0"/>
              </a:rPr>
              <a:t>21 </a:t>
            </a:r>
            <a:r>
              <a:rPr lang="en-US" dirty="0">
                <a:solidFill>
                  <a:prstClr val="black"/>
                </a:solidFill>
                <a:latin typeface="Lucida Sans" panose="020B0602040502020204" pitchFamily="34" charset="0"/>
              </a:rPr>
              <a:t>– </a:t>
            </a:r>
            <a:r>
              <a:rPr lang="en-US" dirty="0" smtClean="0">
                <a:solidFill>
                  <a:prstClr val="black"/>
                </a:solidFill>
                <a:latin typeface="Lucida Sans" panose="020B0602040502020204" pitchFamily="34" charset="0"/>
              </a:rPr>
              <a:t>2868* </a:t>
            </a:r>
            <a:r>
              <a:rPr lang="en-US" dirty="0">
                <a:solidFill>
                  <a:prstClr val="black"/>
                </a:solidFill>
                <a:latin typeface="Lucida Sans" panose="020B0602040502020204" pitchFamily="34" charset="0"/>
              </a:rPr>
              <a:t>vs </a:t>
            </a:r>
            <a:r>
              <a:rPr lang="en-US" dirty="0" smtClean="0">
                <a:solidFill>
                  <a:prstClr val="black"/>
                </a:solidFill>
                <a:latin typeface="Lucida Sans" panose="020B0602040502020204" pitchFamily="34" charset="0"/>
              </a:rPr>
              <a:t>2892 </a:t>
            </a:r>
            <a:r>
              <a:rPr lang="en-US" dirty="0">
                <a:solidFill>
                  <a:prstClr val="black"/>
                </a:solidFill>
                <a:latin typeface="Lucida Sans" panose="020B0602040502020204" pitchFamily="34" charset="0"/>
              </a:rPr>
              <a:t>used for Budget Planning</a:t>
            </a:r>
          </a:p>
          <a:p>
            <a:pPr marL="742950" lvl="1" indent="-342900">
              <a:spcBef>
                <a:spcPct val="20000"/>
              </a:spcBef>
              <a:buClr>
                <a:srgbClr val="0070C0"/>
              </a:buClr>
              <a:buFont typeface="Arial" panose="020B0604020202020204" pitchFamily="34" charset="0"/>
              <a:buChar char="•"/>
            </a:pPr>
            <a:r>
              <a:rPr lang="en-US" dirty="0">
                <a:solidFill>
                  <a:prstClr val="black"/>
                </a:solidFill>
                <a:latin typeface="Lucida Sans" panose="020B0602040502020204" pitchFamily="34" charset="0"/>
              </a:rPr>
              <a:t>FY </a:t>
            </a:r>
            <a:r>
              <a:rPr lang="en-US" dirty="0" smtClean="0">
                <a:solidFill>
                  <a:prstClr val="black"/>
                </a:solidFill>
                <a:latin typeface="Lucida Sans" panose="020B0602040502020204" pitchFamily="34" charset="0"/>
              </a:rPr>
              <a:t>22 </a:t>
            </a:r>
            <a:r>
              <a:rPr lang="en-US" dirty="0">
                <a:solidFill>
                  <a:prstClr val="black"/>
                </a:solidFill>
                <a:latin typeface="Lucida Sans" panose="020B0602040502020204" pitchFamily="34" charset="0"/>
              </a:rPr>
              <a:t>– Projecting </a:t>
            </a:r>
            <a:r>
              <a:rPr lang="en-US" dirty="0" smtClean="0">
                <a:solidFill>
                  <a:prstClr val="black"/>
                </a:solidFill>
                <a:latin typeface="Lucida Sans" panose="020B0602040502020204" pitchFamily="34" charset="0"/>
              </a:rPr>
              <a:t>2875</a:t>
            </a:r>
            <a:endParaRPr lang="en-US" dirty="0">
              <a:solidFill>
                <a:prstClr val="black"/>
              </a:solidFill>
              <a:latin typeface="Lucida Sans" panose="020B0602040502020204" pitchFamily="34" charset="0"/>
            </a:endParaRPr>
          </a:p>
          <a:p>
            <a:pPr marL="857250" lvl="2">
              <a:spcBef>
                <a:spcPct val="20000"/>
              </a:spcBef>
              <a:buClr>
                <a:srgbClr val="0070C0"/>
              </a:buClr>
            </a:pPr>
            <a:r>
              <a:rPr lang="en-US" dirty="0">
                <a:solidFill>
                  <a:prstClr val="black"/>
                </a:solidFill>
                <a:latin typeface="Lucida Sans" panose="020B0602040502020204" pitchFamily="34" charset="0"/>
              </a:rPr>
              <a:t>*Based on current enrollment less regional program </a:t>
            </a:r>
            <a:r>
              <a:rPr lang="en-US" dirty="0" smtClean="0">
                <a:solidFill>
                  <a:prstClr val="black"/>
                </a:solidFill>
                <a:latin typeface="Lucida Sans" panose="020B0602040502020204" pitchFamily="34" charset="0"/>
              </a:rPr>
              <a:t>students</a:t>
            </a:r>
            <a:endParaRPr lang="en-US" sz="1000" b="1" dirty="0">
              <a:solidFill>
                <a:srgbClr val="0070C0"/>
              </a:solidFill>
              <a:latin typeface="Lucida Sans" panose="020B0602040502020204" pitchFamily="34" charset="0"/>
            </a:endParaRPr>
          </a:p>
          <a:p>
            <a:pPr lvl="0">
              <a:spcBef>
                <a:spcPct val="20000"/>
              </a:spcBef>
            </a:pPr>
            <a:r>
              <a:rPr lang="en-US" sz="2300" b="1" dirty="0">
                <a:solidFill>
                  <a:srgbClr val="0070C0"/>
                </a:solidFill>
                <a:latin typeface="Lucida Sans" panose="020B0602040502020204" pitchFamily="34" charset="0"/>
              </a:rPr>
              <a:t>VRS </a:t>
            </a:r>
          </a:p>
          <a:p>
            <a:pPr marL="742950" lvl="1" indent="-342900">
              <a:spcBef>
                <a:spcPct val="20000"/>
              </a:spcBef>
              <a:buClr>
                <a:srgbClr val="0070C0"/>
              </a:buClr>
              <a:buFont typeface="Arial" panose="020B0604020202020204" pitchFamily="34" charset="0"/>
              <a:buChar char="•"/>
            </a:pPr>
            <a:r>
              <a:rPr lang="en-US" dirty="0" smtClean="0">
                <a:solidFill>
                  <a:prstClr val="black"/>
                </a:solidFill>
                <a:latin typeface="Lucida Sans" panose="020B0602040502020204" pitchFamily="34" charset="0"/>
              </a:rPr>
              <a:t>2nd </a:t>
            </a:r>
            <a:r>
              <a:rPr lang="en-US" dirty="0">
                <a:solidFill>
                  <a:prstClr val="black"/>
                </a:solidFill>
                <a:latin typeface="Lucida Sans" panose="020B0602040502020204" pitchFamily="34" charset="0"/>
              </a:rPr>
              <a:t>year of new biennium – </a:t>
            </a:r>
            <a:r>
              <a:rPr lang="en-US" dirty="0" smtClean="0">
                <a:solidFill>
                  <a:prstClr val="black"/>
                </a:solidFill>
                <a:latin typeface="Lucida Sans" panose="020B0602040502020204" pitchFamily="34" charset="0"/>
              </a:rPr>
              <a:t>rate </a:t>
            </a:r>
            <a:r>
              <a:rPr lang="en-US" dirty="0">
                <a:solidFill>
                  <a:prstClr val="black"/>
                </a:solidFill>
                <a:latin typeface="Lucida Sans" panose="020B0602040502020204" pitchFamily="34" charset="0"/>
              </a:rPr>
              <a:t>stays flat at 19.17%</a:t>
            </a:r>
          </a:p>
          <a:p>
            <a:pPr indent="-57150">
              <a:spcBef>
                <a:spcPct val="20000"/>
              </a:spcBef>
              <a:buClr>
                <a:srgbClr val="0070C0"/>
              </a:buClr>
            </a:pPr>
            <a:r>
              <a:rPr lang="en-US" sz="2300" b="1" dirty="0" smtClean="0">
                <a:solidFill>
                  <a:srgbClr val="0070C0"/>
                </a:solidFill>
                <a:latin typeface="Lucida Sans" panose="020B0602040502020204" pitchFamily="34" charset="0"/>
              </a:rPr>
              <a:t>Local Composite Index </a:t>
            </a:r>
            <a:r>
              <a:rPr lang="en-US" sz="2300" b="1" dirty="0">
                <a:solidFill>
                  <a:srgbClr val="0070C0"/>
                </a:solidFill>
                <a:latin typeface="Lucida Sans" panose="020B0602040502020204" pitchFamily="34" charset="0"/>
              </a:rPr>
              <a:t>(LCI)</a:t>
            </a:r>
          </a:p>
          <a:p>
            <a:pPr lvl="2" indent="-342900">
              <a:buClr>
                <a:srgbClr val="0070C0"/>
              </a:buClr>
              <a:buFont typeface="Arial" panose="020B0604020202020204" pitchFamily="34" charset="0"/>
              <a:buChar char="•"/>
            </a:pPr>
            <a:r>
              <a:rPr lang="en-US" dirty="0" smtClean="0">
                <a:latin typeface="Lucida Sans" panose="020B0602040502020204" pitchFamily="34" charset="0"/>
              </a:rPr>
              <a:t>2nd </a:t>
            </a:r>
            <a:r>
              <a:rPr lang="en-US" dirty="0">
                <a:latin typeface="Lucida Sans" panose="020B0602040502020204" pitchFamily="34" charset="0"/>
              </a:rPr>
              <a:t>year of </a:t>
            </a:r>
            <a:r>
              <a:rPr lang="en-US" dirty="0" smtClean="0">
                <a:latin typeface="Lucida Sans" panose="020B0602040502020204" pitchFamily="34" charset="0"/>
              </a:rPr>
              <a:t>biennium 2020-2022 – flat at .3446</a:t>
            </a:r>
            <a:endParaRPr lang="en-US" sz="1000" b="1" dirty="0">
              <a:solidFill>
                <a:srgbClr val="0070C0"/>
              </a:solidFill>
              <a:latin typeface="Lucida Sans" panose="020B0602040502020204" pitchFamily="34" charset="0"/>
            </a:endParaRPr>
          </a:p>
          <a:p>
            <a:pPr lvl="0">
              <a:spcBef>
                <a:spcPct val="20000"/>
              </a:spcBef>
            </a:pPr>
            <a:r>
              <a:rPr lang="en-US" sz="2300" b="1" dirty="0">
                <a:solidFill>
                  <a:srgbClr val="0070C0"/>
                </a:solidFill>
                <a:latin typeface="Lucida Sans" panose="020B0602040502020204" pitchFamily="34" charset="0"/>
              </a:rPr>
              <a:t>Operating Expense</a:t>
            </a:r>
          </a:p>
          <a:p>
            <a:pPr marL="742950" lvl="1" indent="-342900">
              <a:spcBef>
                <a:spcPct val="20000"/>
              </a:spcBef>
              <a:buClr>
                <a:srgbClr val="0070C0"/>
              </a:buClr>
              <a:buFont typeface="Arial" panose="020B0604020202020204" pitchFamily="34" charset="0"/>
              <a:buChar char="•"/>
            </a:pPr>
            <a:r>
              <a:rPr lang="en-US" dirty="0" smtClean="0">
                <a:latin typeface="Lucida Sans" panose="020B0602040502020204" pitchFamily="34" charset="0"/>
              </a:rPr>
              <a:t>Fuel </a:t>
            </a:r>
            <a:r>
              <a:rPr lang="en-US" dirty="0">
                <a:latin typeface="Lucida Sans" panose="020B0602040502020204" pitchFamily="34" charset="0"/>
              </a:rPr>
              <a:t>rates </a:t>
            </a:r>
            <a:r>
              <a:rPr lang="en-US" dirty="0" smtClean="0">
                <a:latin typeface="Lucida Sans" panose="020B0602040502020204" pitchFamily="34" charset="0"/>
              </a:rPr>
              <a:t>and vehicle maintenance costs are expected to be flat. Utilities </a:t>
            </a:r>
            <a:r>
              <a:rPr lang="en-US" dirty="0">
                <a:latin typeface="Lucida Sans" panose="020B0602040502020204" pitchFamily="34" charset="0"/>
              </a:rPr>
              <a:t>are being surveyed for rate changes.  Any fluctuations will be offset within existing budget structure. </a:t>
            </a:r>
            <a:r>
              <a:rPr lang="en-US" dirty="0" smtClean="0">
                <a:latin typeface="Lucida Sans" panose="020B0602040502020204" pitchFamily="34" charset="0"/>
              </a:rPr>
              <a:t>Building Insurance expected to remain flat.</a:t>
            </a:r>
          </a:p>
          <a:p>
            <a:pPr>
              <a:spcBef>
                <a:spcPct val="20000"/>
              </a:spcBef>
              <a:buClr>
                <a:srgbClr val="0070C0"/>
              </a:buClr>
            </a:pPr>
            <a:r>
              <a:rPr lang="en-US" sz="2300" b="1" dirty="0">
                <a:solidFill>
                  <a:srgbClr val="0070C0"/>
                </a:solidFill>
                <a:latin typeface="Lucida Sans" panose="020B0602040502020204" pitchFamily="34" charset="0"/>
              </a:rPr>
              <a:t>COVID Impact</a:t>
            </a:r>
          </a:p>
          <a:p>
            <a:pPr marL="742950" lvl="1" indent="-342900">
              <a:spcBef>
                <a:spcPct val="20000"/>
              </a:spcBef>
              <a:buClr>
                <a:srgbClr val="0070C0"/>
              </a:buClr>
              <a:buFont typeface="Arial" panose="020B0604020202020204" pitchFamily="34" charset="0"/>
              <a:buChar char="•"/>
            </a:pPr>
            <a:r>
              <a:rPr lang="en-US" dirty="0">
                <a:latin typeface="Lucida Sans" panose="020B0602040502020204" pitchFamily="34" charset="0"/>
              </a:rPr>
              <a:t>Increased need for student supports</a:t>
            </a:r>
          </a:p>
          <a:p>
            <a:pPr marL="742950" lvl="1" indent="-342900">
              <a:spcBef>
                <a:spcPct val="20000"/>
              </a:spcBef>
              <a:buClr>
                <a:srgbClr val="0070C0"/>
              </a:buClr>
              <a:buFont typeface="Arial" panose="020B0604020202020204" pitchFamily="34" charset="0"/>
              <a:buChar char="•"/>
            </a:pPr>
            <a:r>
              <a:rPr lang="en-US" dirty="0">
                <a:latin typeface="Lucida Sans" panose="020B0602040502020204" pitchFamily="34" charset="0"/>
              </a:rPr>
              <a:t>Learning loss</a:t>
            </a:r>
          </a:p>
          <a:p>
            <a:pPr marL="742950" lvl="1" indent="-342900">
              <a:spcBef>
                <a:spcPct val="20000"/>
              </a:spcBef>
              <a:buClr>
                <a:srgbClr val="0070C0"/>
              </a:buClr>
              <a:buFont typeface="Arial" panose="020B0604020202020204" pitchFamily="34" charset="0"/>
              <a:buChar char="•"/>
            </a:pPr>
            <a:r>
              <a:rPr lang="en-US" dirty="0">
                <a:latin typeface="Lucida Sans" panose="020B0602040502020204" pitchFamily="34" charset="0"/>
              </a:rPr>
              <a:t>Operating mode still unknown, potential spatial constraints </a:t>
            </a:r>
          </a:p>
        </p:txBody>
      </p:sp>
    </p:spTree>
    <p:extLst>
      <p:ext uri="{BB962C8B-B14F-4D97-AF65-F5344CB8AC3E}">
        <p14:creationId xmlns:p14="http://schemas.microsoft.com/office/powerpoint/2010/main" val="3377181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62000"/>
          </a:xfrm>
          <a:solidFill>
            <a:srgbClr val="004F42"/>
          </a:solidFill>
        </p:spPr>
        <p:txBody>
          <a:bodyPr>
            <a:normAutofit/>
          </a:bodyPr>
          <a:lstStyle/>
          <a:p>
            <a:r>
              <a:rPr lang="en-US" sz="2800" b="1" dirty="0" smtClean="0">
                <a:solidFill>
                  <a:schemeClr val="bg1"/>
                </a:solidFill>
                <a:latin typeface="Lucida Sans" panose="020B0602040502020204" pitchFamily="34" charset="0"/>
              </a:rPr>
              <a:t>Revenues – State</a:t>
            </a:r>
            <a:endParaRPr lang="en-US" sz="2800" b="1" dirty="0">
              <a:solidFill>
                <a:schemeClr val="bg1"/>
              </a:solidFill>
              <a:latin typeface="Lucida Sans" panose="020B0602040502020204" pitchFamily="34" charset="0"/>
            </a:endParaRPr>
          </a:p>
        </p:txBody>
      </p:sp>
      <p:graphicFrame>
        <p:nvGraphicFramePr>
          <p:cNvPr id="5" name="Content Placeholder 7"/>
          <p:cNvGraphicFramePr>
            <a:graphicFrameLocks/>
          </p:cNvGraphicFramePr>
          <p:nvPr>
            <p:extLst>
              <p:ext uri="{D42A27DB-BD31-4B8C-83A1-F6EECF244321}">
                <p14:modId xmlns:p14="http://schemas.microsoft.com/office/powerpoint/2010/main" val="1216405070"/>
              </p:ext>
            </p:extLst>
          </p:nvPr>
        </p:nvGraphicFramePr>
        <p:xfrm>
          <a:off x="1447800" y="991989"/>
          <a:ext cx="6096000" cy="1238885"/>
        </p:xfrm>
        <a:graphic>
          <a:graphicData uri="http://schemas.openxmlformats.org/drawingml/2006/table">
            <a:tbl>
              <a:tblPr firstRow="1" bandRow="1">
                <a:tableStyleId>{5C22544A-7EE6-4342-B048-85BDC9FD1C3A}</a:tableStyleId>
              </a:tblPr>
              <a:tblGrid>
                <a:gridCol w="1197428"/>
                <a:gridCol w="2830285"/>
                <a:gridCol w="2068287"/>
              </a:tblGrid>
              <a:tr h="370840">
                <a:tc>
                  <a:txBody>
                    <a:bodyPr/>
                    <a:lstStyle/>
                    <a:p>
                      <a:pPr algn="l" fontAlgn="b"/>
                      <a:r>
                        <a:rPr lang="en-US" sz="1600" u="none" strike="noStrike" dirty="0">
                          <a:effectLst/>
                          <a:latin typeface="Lucida Sans" panose="020B0602040502020204" pitchFamily="34" charset="0"/>
                        </a:rPr>
                        <a:t>Fiscal </a:t>
                      </a:r>
                      <a:r>
                        <a:rPr lang="en-US" sz="1600" b="1" u="none" strike="noStrike" kern="1200" dirty="0">
                          <a:solidFill>
                            <a:schemeClr val="lt1"/>
                          </a:solidFill>
                          <a:effectLst/>
                          <a:latin typeface="Lucida Sans" panose="020B0602040502020204" pitchFamily="34" charset="0"/>
                          <a:ea typeface="+mn-ea"/>
                          <a:cs typeface="+mn-cs"/>
                        </a:rPr>
                        <a:t>Y</a:t>
                      </a:r>
                      <a:r>
                        <a:rPr lang="en-US" sz="1600" b="1" u="none" strike="noStrike" kern="1200" dirty="0" smtClean="0">
                          <a:solidFill>
                            <a:schemeClr val="lt1"/>
                          </a:solidFill>
                          <a:effectLst/>
                          <a:latin typeface="Lucida Sans" panose="020B0602040502020204" pitchFamily="34" charset="0"/>
                          <a:ea typeface="+mn-ea"/>
                          <a:cs typeface="+mn-cs"/>
                        </a:rPr>
                        <a:t>ear </a:t>
                      </a:r>
                      <a:endParaRPr lang="en-US" sz="1600" b="1" u="none" strike="noStrike" kern="1200" dirty="0">
                        <a:solidFill>
                          <a:schemeClr val="lt1"/>
                        </a:solidFill>
                        <a:effectLst/>
                        <a:latin typeface="Lucida Sans" panose="020B0602040502020204" pitchFamily="34" charset="0"/>
                        <a:ea typeface="+mn-ea"/>
                        <a:cs typeface="+mn-cs"/>
                      </a:endParaRPr>
                    </a:p>
                  </a:txBody>
                  <a:tcPr marL="9525" marR="9525" marT="9525" marB="0" anchor="b"/>
                </a:tc>
                <a:tc>
                  <a:txBody>
                    <a:bodyPr/>
                    <a:lstStyle/>
                    <a:p>
                      <a:pPr algn="ctr" fontAlgn="b"/>
                      <a:r>
                        <a:rPr lang="en-US" sz="1600" u="none" strike="noStrike" dirty="0" smtClean="0">
                          <a:effectLst/>
                          <a:latin typeface="Lucida Sans" panose="020B0602040502020204" pitchFamily="34" charset="0"/>
                        </a:rPr>
                        <a:t>State Budget</a:t>
                      </a:r>
                      <a:endParaRPr lang="en-US" sz="1600" b="0" i="0" u="none" strike="noStrike" dirty="0">
                        <a:solidFill>
                          <a:srgbClr val="000000"/>
                        </a:solidFill>
                        <a:effectLst/>
                        <a:latin typeface="Lucida Sans" panose="020B0602040502020204" pitchFamily="34" charset="0"/>
                      </a:endParaRPr>
                    </a:p>
                  </a:txBody>
                  <a:tcPr marL="9525" marR="9525" marT="9525" marB="0" anchor="b"/>
                </a:tc>
                <a:tc>
                  <a:txBody>
                    <a:bodyPr/>
                    <a:lstStyle/>
                    <a:p>
                      <a:pPr algn="ctr" fontAlgn="b"/>
                      <a:r>
                        <a:rPr lang="en-US" sz="1600" u="none" strike="noStrike" dirty="0">
                          <a:effectLst/>
                          <a:latin typeface="Lucida Sans" panose="020B0602040502020204" pitchFamily="34" charset="0"/>
                        </a:rPr>
                        <a:t>Budget</a:t>
                      </a:r>
                      <a:br>
                        <a:rPr lang="en-US" sz="1600" u="none" strike="noStrike" dirty="0">
                          <a:effectLst/>
                          <a:latin typeface="Lucida Sans" panose="020B0602040502020204" pitchFamily="34" charset="0"/>
                        </a:rPr>
                      </a:br>
                      <a:r>
                        <a:rPr lang="en-US" sz="1600" u="none" strike="noStrike" dirty="0">
                          <a:effectLst/>
                          <a:latin typeface="Lucida Sans" panose="020B0602040502020204" pitchFamily="34" charset="0"/>
                        </a:rPr>
                        <a:t>ADM</a:t>
                      </a:r>
                      <a:endParaRPr lang="en-US" sz="1600" b="0" i="0" u="none" strike="noStrike" dirty="0">
                        <a:solidFill>
                          <a:srgbClr val="000000"/>
                        </a:solidFill>
                        <a:effectLst/>
                        <a:latin typeface="Lucida Sans" panose="020B0602040502020204" pitchFamily="34" charset="0"/>
                      </a:endParaRPr>
                    </a:p>
                  </a:txBody>
                  <a:tcPr marL="9525" marR="9525" marT="9525" marB="0" anchor="b"/>
                </a:tc>
              </a:tr>
              <a:tr h="370840">
                <a:tc>
                  <a:txBody>
                    <a:bodyPr/>
                    <a:lstStyle/>
                    <a:p>
                      <a:pPr algn="l" fontAlgn="b"/>
                      <a:r>
                        <a:rPr lang="en-US" sz="1600" u="none" strike="noStrike" dirty="0">
                          <a:effectLst/>
                          <a:latin typeface="Lucida Sans" panose="020B0602040502020204" pitchFamily="34" charset="0"/>
                        </a:rPr>
                        <a:t>FY </a:t>
                      </a:r>
                      <a:r>
                        <a:rPr lang="en-US" sz="1600" u="none" strike="noStrike" dirty="0" smtClean="0">
                          <a:effectLst/>
                          <a:latin typeface="Lucida Sans" panose="020B0602040502020204" pitchFamily="34" charset="0"/>
                        </a:rPr>
                        <a:t>2021</a:t>
                      </a:r>
                      <a:endParaRPr lang="en-US" sz="1600" b="0" i="0" u="none" strike="noStrike" dirty="0">
                        <a:solidFill>
                          <a:srgbClr val="000000"/>
                        </a:solidFill>
                        <a:effectLst/>
                        <a:latin typeface="Lucida Sans" panose="020B0602040502020204" pitchFamily="34" charset="0"/>
                      </a:endParaRPr>
                    </a:p>
                  </a:txBody>
                  <a:tcPr marL="9525" marR="9525" marT="9525" marB="0" anchor="b"/>
                </a:tc>
                <a:tc>
                  <a:txBody>
                    <a:bodyPr/>
                    <a:lstStyle/>
                    <a:p>
                      <a:pPr algn="ctr" fontAlgn="b"/>
                      <a:r>
                        <a:rPr lang="en-US" sz="1600" u="none" strike="noStrike" dirty="0">
                          <a:effectLst/>
                          <a:latin typeface="Lucida Sans" panose="020B0602040502020204" pitchFamily="34" charset="0"/>
                        </a:rPr>
                        <a:t> </a:t>
                      </a:r>
                      <a:r>
                        <a:rPr lang="en-US" sz="1600" u="none" strike="noStrike" dirty="0" smtClean="0">
                          <a:effectLst/>
                          <a:latin typeface="Lucida Sans" panose="020B0602040502020204" pitchFamily="34" charset="0"/>
                        </a:rPr>
                        <a:t>$20,036,386</a:t>
                      </a:r>
                    </a:p>
                  </a:txBody>
                  <a:tcPr marL="9525" marR="9525" marT="9525" marB="0" anchor="b"/>
                </a:tc>
                <a:tc>
                  <a:txBody>
                    <a:bodyPr/>
                    <a:lstStyle/>
                    <a:p>
                      <a:pPr algn="ctr" fontAlgn="b"/>
                      <a:r>
                        <a:rPr lang="en-US" sz="1600" u="none" strike="noStrike" dirty="0" smtClean="0">
                          <a:effectLst/>
                          <a:latin typeface="Lucida Sans" panose="020B0602040502020204" pitchFamily="34" charset="0"/>
                        </a:rPr>
                        <a:t>2848.85   *</a:t>
                      </a:r>
                      <a:endParaRPr lang="en-US" sz="1600" b="0" i="0" u="none" strike="noStrike" dirty="0">
                        <a:solidFill>
                          <a:srgbClr val="000000"/>
                        </a:solidFill>
                        <a:effectLst/>
                        <a:latin typeface="Lucida Sans" panose="020B0602040502020204" pitchFamily="34" charset="0"/>
                      </a:endParaRPr>
                    </a:p>
                  </a:txBody>
                  <a:tcPr marL="9525" marR="9525" marT="9525" marB="0" anchor="b"/>
                </a:tc>
              </a:tr>
              <a:tr h="370840">
                <a:tc>
                  <a:txBody>
                    <a:bodyPr/>
                    <a:lstStyle/>
                    <a:p>
                      <a:pPr algn="l" fontAlgn="b"/>
                      <a:r>
                        <a:rPr lang="en-US" sz="1600" u="none" strike="noStrike" dirty="0">
                          <a:effectLst/>
                          <a:latin typeface="Lucida Sans" panose="020B0602040502020204" pitchFamily="34" charset="0"/>
                        </a:rPr>
                        <a:t>FY </a:t>
                      </a:r>
                      <a:r>
                        <a:rPr lang="en-US" sz="1600" u="none" strike="noStrike" dirty="0" smtClean="0">
                          <a:effectLst/>
                          <a:latin typeface="Lucida Sans" panose="020B0602040502020204" pitchFamily="34" charset="0"/>
                        </a:rPr>
                        <a:t>2022</a:t>
                      </a:r>
                      <a:endParaRPr lang="en-US" sz="1600" b="0" i="0" u="none" strike="noStrike" dirty="0">
                        <a:solidFill>
                          <a:srgbClr val="000000"/>
                        </a:solidFill>
                        <a:effectLst/>
                        <a:latin typeface="Lucida Sans" panose="020B0602040502020204" pitchFamily="34" charset="0"/>
                      </a:endParaRPr>
                    </a:p>
                  </a:txBody>
                  <a:tcPr marL="9525" marR="9525" marT="9525" marB="0" anchor="b"/>
                </a:tc>
                <a:tc>
                  <a:txBody>
                    <a:bodyPr/>
                    <a:lstStyle/>
                    <a:p>
                      <a:pPr algn="ctr" fontAlgn="b"/>
                      <a:r>
                        <a:rPr lang="en-US" sz="1600" u="none" strike="noStrike" dirty="0">
                          <a:effectLst/>
                          <a:latin typeface="Lucida Sans" panose="020B0602040502020204" pitchFamily="34" charset="0"/>
                        </a:rPr>
                        <a:t> </a:t>
                      </a:r>
                      <a:r>
                        <a:rPr lang="en-US" sz="1600" u="none" strike="noStrike" dirty="0" smtClean="0">
                          <a:effectLst/>
                          <a:latin typeface="Lucida Sans" panose="020B0602040502020204" pitchFamily="34" charset="0"/>
                        </a:rPr>
                        <a:t>$20,427,176</a:t>
                      </a:r>
                      <a:endParaRPr lang="en-US" sz="1600" b="0" i="0" u="none" strike="noStrike" dirty="0">
                        <a:solidFill>
                          <a:srgbClr val="000000"/>
                        </a:solidFill>
                        <a:effectLst/>
                        <a:latin typeface="Lucida Sans" panose="020B0602040502020204" pitchFamily="34" charset="0"/>
                      </a:endParaRPr>
                    </a:p>
                  </a:txBody>
                  <a:tcPr marL="9525" marR="9525" marT="9525" marB="0" anchor="b"/>
                </a:tc>
                <a:tc>
                  <a:txBody>
                    <a:bodyPr/>
                    <a:lstStyle/>
                    <a:p>
                      <a:pPr algn="ctr" fontAlgn="b"/>
                      <a:r>
                        <a:rPr lang="en-US" sz="1600" u="none" strike="noStrike" dirty="0" smtClean="0">
                          <a:effectLst/>
                          <a:latin typeface="Lucida Sans" panose="020B0602040502020204" pitchFamily="34" charset="0"/>
                        </a:rPr>
                        <a:t>2875       </a:t>
                      </a:r>
                      <a:r>
                        <a:rPr lang="en-US" sz="1600" u="none" strike="noStrike" dirty="0" smtClean="0">
                          <a:solidFill>
                            <a:srgbClr val="4F81BD"/>
                          </a:solidFill>
                          <a:effectLst/>
                          <a:latin typeface="Lucida Sans" panose="020B0602040502020204" pitchFamily="34" charset="0"/>
                        </a:rPr>
                        <a:t>◊</a:t>
                      </a:r>
                      <a:endParaRPr lang="en-US" sz="1600" b="0" i="0" u="none" strike="noStrike" dirty="0">
                        <a:solidFill>
                          <a:srgbClr val="4F81BD"/>
                        </a:solidFill>
                        <a:effectLst/>
                        <a:latin typeface="Lucida Sans" panose="020B0602040502020204" pitchFamily="34" charset="0"/>
                      </a:endParaRPr>
                    </a:p>
                  </a:txBody>
                  <a:tcPr marL="9525" marR="9525" marT="9525" marB="0" anchor="b"/>
                </a:tc>
              </a:tr>
            </a:tbl>
          </a:graphicData>
        </a:graphic>
      </p:graphicFrame>
      <p:sp>
        <p:nvSpPr>
          <p:cNvPr id="6" name="TextBox 5"/>
          <p:cNvSpPr txBox="1"/>
          <p:nvPr/>
        </p:nvSpPr>
        <p:spPr>
          <a:xfrm>
            <a:off x="990600" y="2362200"/>
            <a:ext cx="7010400" cy="1092607"/>
          </a:xfrm>
          <a:prstGeom prst="rect">
            <a:avLst/>
          </a:prstGeom>
          <a:noFill/>
        </p:spPr>
        <p:txBody>
          <a:bodyPr wrap="square" rtlCol="0">
            <a:spAutoFit/>
          </a:bodyPr>
          <a:lstStyle/>
          <a:p>
            <a:pPr marL="285750" indent="-285750">
              <a:buFont typeface="Calibri" panose="020F0502020204030204" pitchFamily="34" charset="0"/>
              <a:buChar char="*"/>
            </a:pPr>
            <a:r>
              <a:rPr lang="en-US" sz="1300" b="1" dirty="0" smtClean="0">
                <a:solidFill>
                  <a:srgbClr val="0070C0"/>
                </a:solidFill>
                <a:latin typeface="Lucida Sans" panose="020B0602040502020204" pitchFamily="34" charset="0"/>
              </a:rPr>
              <a:t>From Governor’s Budget Proposal of 12/16/20.  GCPS approved FY 21 State budget funding was $20,030,630 based on 2922 ADM in December 2019</a:t>
            </a:r>
          </a:p>
          <a:p>
            <a:pPr marL="285750" indent="-285750">
              <a:buFont typeface="Lucida Sans" panose="020B0602040502020204" pitchFamily="34" charset="0"/>
              <a:buChar char="◊"/>
            </a:pPr>
            <a:r>
              <a:rPr lang="en-US" sz="1300" b="1" dirty="0" smtClean="0">
                <a:solidFill>
                  <a:srgbClr val="0070C0"/>
                </a:solidFill>
                <a:latin typeface="Lucida Sans" panose="020B0602040502020204" pitchFamily="34" charset="0"/>
              </a:rPr>
              <a:t>State ADM projection was 2833.05.  GCPS projection includes revised count based on changes in returning student count and potentially larger kindergarten enrollment.</a:t>
            </a:r>
          </a:p>
        </p:txBody>
      </p:sp>
      <p:sp>
        <p:nvSpPr>
          <p:cNvPr id="7" name="Title 1"/>
          <p:cNvSpPr txBox="1">
            <a:spLocks/>
          </p:cNvSpPr>
          <p:nvPr/>
        </p:nvSpPr>
        <p:spPr>
          <a:xfrm>
            <a:off x="0" y="3571726"/>
            <a:ext cx="9144000" cy="838200"/>
          </a:xfrm>
          <a:prstGeom prst="rect">
            <a:avLst/>
          </a:prstGeom>
          <a:solidFill>
            <a:srgbClr val="004F4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Lucida Sans" panose="020B0602040502020204" pitchFamily="34" charset="0"/>
              </a:rPr>
              <a:t>Considerations</a:t>
            </a:r>
          </a:p>
        </p:txBody>
      </p:sp>
      <p:sp>
        <p:nvSpPr>
          <p:cNvPr id="9" name="TextBox 8"/>
          <p:cNvSpPr txBox="1"/>
          <p:nvPr/>
        </p:nvSpPr>
        <p:spPr>
          <a:xfrm>
            <a:off x="457200" y="4584174"/>
            <a:ext cx="8305800" cy="2092881"/>
          </a:xfrm>
          <a:prstGeom prst="rect">
            <a:avLst/>
          </a:prstGeom>
          <a:noFill/>
        </p:spPr>
        <p:txBody>
          <a:bodyPr wrap="square" rtlCol="0">
            <a:spAutoFit/>
          </a:bodyPr>
          <a:lstStyle/>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House and Senate still to present their versions of budget bills</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Governor’s proposal includes updates to sales tax and lottery revenue estimates and considerations for funding impacts relating to the pandemic.</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Restoration of categorical funding tied to </a:t>
            </a:r>
            <a:r>
              <a:rPr lang="en-US" sz="1300" b="1" dirty="0" smtClean="0">
                <a:solidFill>
                  <a:srgbClr val="0070C0"/>
                </a:solidFill>
                <a:latin typeface="Lucida Sans" panose="020B0602040502020204" pitchFamily="34" charset="0"/>
              </a:rPr>
              <a:t>specific, dedicated mandates</a:t>
            </a:r>
            <a:endParaRPr lang="en-US" sz="1300" b="1" dirty="0" smtClean="0">
              <a:solidFill>
                <a:srgbClr val="0070C0"/>
              </a:solidFill>
              <a:latin typeface="Lucida Sans" panose="020B0602040502020204" pitchFamily="34" charset="0"/>
            </a:endParaRPr>
          </a:p>
          <a:p>
            <a:pPr marL="742950" lvl="1" indent="-285750">
              <a:buFont typeface="Arial" panose="020B0604020202020204" pitchFamily="34" charset="0"/>
              <a:buChar char="•"/>
            </a:pPr>
            <a:r>
              <a:rPr lang="en-US" sz="1300" b="1" dirty="0">
                <a:solidFill>
                  <a:srgbClr val="0070C0"/>
                </a:solidFill>
                <a:latin typeface="Lucida Sans" panose="020B0602040502020204" pitchFamily="34" charset="0"/>
              </a:rPr>
              <a:t>Mandates on Staffing – School Counselors</a:t>
            </a:r>
          </a:p>
          <a:p>
            <a:pPr marL="742950" lvl="1" indent="-285750">
              <a:buFont typeface="Arial" panose="020B0604020202020204" pitchFamily="34" charset="0"/>
              <a:buChar char="•"/>
            </a:pPr>
            <a:r>
              <a:rPr lang="en-US" sz="1300" b="1" dirty="0">
                <a:solidFill>
                  <a:srgbClr val="0070C0"/>
                </a:solidFill>
                <a:latin typeface="Lucida Sans" panose="020B0602040502020204" pitchFamily="34" charset="0"/>
              </a:rPr>
              <a:t>Preschool and Early Childhood Education</a:t>
            </a:r>
          </a:p>
          <a:p>
            <a:pPr marL="742950" lvl="1" indent="-285750">
              <a:buFont typeface="Arial" panose="020B0604020202020204" pitchFamily="34" charset="0"/>
              <a:buChar char="•"/>
            </a:pPr>
            <a:r>
              <a:rPr lang="en-US" sz="1300" b="1" dirty="0">
                <a:solidFill>
                  <a:srgbClr val="0070C0"/>
                </a:solidFill>
                <a:latin typeface="Lucida Sans" panose="020B0602040502020204" pitchFamily="34" charset="0"/>
              </a:rPr>
              <a:t>Presumptive English Learners</a:t>
            </a:r>
          </a:p>
          <a:p>
            <a:pPr marL="742950" lvl="1" indent="-285750">
              <a:buFont typeface="Arial" panose="020B0604020202020204" pitchFamily="34" charset="0"/>
              <a:buChar char="•"/>
            </a:pPr>
            <a:r>
              <a:rPr lang="en-US" sz="1300" b="1" dirty="0">
                <a:solidFill>
                  <a:srgbClr val="0070C0"/>
                </a:solidFill>
                <a:latin typeface="Lucida Sans" panose="020B0602040502020204" pitchFamily="34" charset="0"/>
              </a:rPr>
              <a:t>No loss funding</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Funding in FY 22 for a 2% bonus and only for SOQ positions. May change to a raise in House and Senate </a:t>
            </a:r>
            <a:r>
              <a:rPr lang="en-US" sz="1300" b="1" dirty="0" smtClean="0">
                <a:solidFill>
                  <a:srgbClr val="0070C0"/>
                </a:solidFill>
                <a:latin typeface="Lucida Sans" panose="020B0602040502020204" pitchFamily="34" charset="0"/>
              </a:rPr>
              <a:t>versions.  Must be given by 9/1/2021.</a:t>
            </a:r>
            <a:endParaRPr lang="en-US" sz="1300" b="1" dirty="0" smtClean="0">
              <a:solidFill>
                <a:srgbClr val="0070C0"/>
              </a:solidFill>
              <a:latin typeface="Lucida Sans" panose="020B0602040502020204" pitchFamily="34" charset="0"/>
            </a:endParaRPr>
          </a:p>
        </p:txBody>
      </p:sp>
    </p:spTree>
    <p:extLst>
      <p:ext uri="{BB962C8B-B14F-4D97-AF65-F5344CB8AC3E}">
        <p14:creationId xmlns:p14="http://schemas.microsoft.com/office/powerpoint/2010/main" val="2604080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62000"/>
          </a:xfrm>
          <a:solidFill>
            <a:srgbClr val="004F42"/>
          </a:solidFill>
        </p:spPr>
        <p:txBody>
          <a:bodyPr>
            <a:normAutofit/>
          </a:bodyPr>
          <a:lstStyle/>
          <a:p>
            <a:r>
              <a:rPr lang="en-US" sz="2800" b="1" dirty="0" smtClean="0">
                <a:solidFill>
                  <a:schemeClr val="bg1"/>
                </a:solidFill>
                <a:latin typeface="Lucida Sans" panose="020B0602040502020204" pitchFamily="34" charset="0"/>
              </a:rPr>
              <a:t>Revenues – Federal</a:t>
            </a:r>
            <a:endParaRPr lang="en-US" sz="2800" b="1" dirty="0">
              <a:solidFill>
                <a:schemeClr val="bg1"/>
              </a:solidFill>
              <a:latin typeface="Lucida Sans" panose="020B0602040502020204" pitchFamily="34" charset="0"/>
            </a:endParaRPr>
          </a:p>
        </p:txBody>
      </p:sp>
      <p:sp>
        <p:nvSpPr>
          <p:cNvPr id="6" name="TextBox 5"/>
          <p:cNvSpPr txBox="1"/>
          <p:nvPr/>
        </p:nvSpPr>
        <p:spPr>
          <a:xfrm>
            <a:off x="990600" y="2438400"/>
            <a:ext cx="7010400" cy="692497"/>
          </a:xfrm>
          <a:prstGeom prst="rect">
            <a:avLst/>
          </a:prstGeom>
          <a:noFill/>
        </p:spPr>
        <p:txBody>
          <a:bodyPr wrap="square" rtlCol="0">
            <a:spAutoFit/>
          </a:bodyPr>
          <a:lstStyle/>
          <a:p>
            <a:r>
              <a:rPr lang="en-US" sz="1300" b="1" dirty="0" smtClean="0">
                <a:solidFill>
                  <a:srgbClr val="0070C0"/>
                </a:solidFill>
                <a:latin typeface="Lucida Sans" panose="020B0602040502020204" pitchFamily="34" charset="0"/>
              </a:rPr>
              <a:t>Estimating flat funding based on assumption of flat </a:t>
            </a:r>
            <a:r>
              <a:rPr lang="en-US" sz="1300" b="1" dirty="0" smtClean="0">
                <a:solidFill>
                  <a:srgbClr val="0070C0"/>
                </a:solidFill>
                <a:latin typeface="Lucida Sans" panose="020B0602040502020204" pitchFamily="34" charset="0"/>
              </a:rPr>
              <a:t>enrollment.  </a:t>
            </a:r>
            <a:r>
              <a:rPr lang="en-US" sz="1300" b="1" dirty="0" smtClean="0">
                <a:solidFill>
                  <a:srgbClr val="0070C0"/>
                </a:solidFill>
                <a:latin typeface="Lucida Sans" panose="020B0602040502020204" pitchFamily="34" charset="0"/>
              </a:rPr>
              <a:t>Federal funds cover only program eligible expenses such as Federal Title Programs and School Nutrition.</a:t>
            </a:r>
          </a:p>
        </p:txBody>
      </p:sp>
      <p:sp>
        <p:nvSpPr>
          <p:cNvPr id="7" name="Title 1"/>
          <p:cNvSpPr txBox="1">
            <a:spLocks/>
          </p:cNvSpPr>
          <p:nvPr/>
        </p:nvSpPr>
        <p:spPr>
          <a:xfrm>
            <a:off x="0" y="3254752"/>
            <a:ext cx="9144000" cy="838200"/>
          </a:xfrm>
          <a:prstGeom prst="rect">
            <a:avLst/>
          </a:prstGeom>
          <a:solidFill>
            <a:srgbClr val="004F4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Lucida Sans" panose="020B0602040502020204" pitchFamily="34" charset="0"/>
              </a:rPr>
              <a:t>Considerations</a:t>
            </a:r>
          </a:p>
        </p:txBody>
      </p:sp>
      <p:sp>
        <p:nvSpPr>
          <p:cNvPr id="9" name="TextBox 8"/>
          <p:cNvSpPr txBox="1"/>
          <p:nvPr/>
        </p:nvSpPr>
        <p:spPr>
          <a:xfrm>
            <a:off x="457200" y="4267200"/>
            <a:ext cx="8305800" cy="1892826"/>
          </a:xfrm>
          <a:prstGeom prst="rect">
            <a:avLst/>
          </a:prstGeom>
          <a:noFill/>
        </p:spPr>
        <p:txBody>
          <a:bodyPr wrap="square" rtlCol="0">
            <a:spAutoFit/>
          </a:bodyPr>
          <a:lstStyle/>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All Federal revenues are specifically mandated by program and cannot be allocated outside of the program for which they are approved.</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Each program specifies how the funding can be used categorically, and in some cases it may exclude specific categories for expenditures.</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Year over year funding may change based on the federal application and can include non-recurring expenses.</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Program specifications and mandates fluctuate from year to year affecting available funding and allocations.</a:t>
            </a:r>
          </a:p>
          <a:p>
            <a:pPr marL="285750" indent="-285750">
              <a:buFont typeface="Arial" panose="020B0604020202020204" pitchFamily="34" charset="0"/>
              <a:buChar char="•"/>
            </a:pPr>
            <a:r>
              <a:rPr lang="en-US" sz="1300" b="1" dirty="0" smtClean="0">
                <a:solidFill>
                  <a:srgbClr val="0070C0"/>
                </a:solidFill>
                <a:latin typeface="Lucida Sans" panose="020B0602040502020204" pitchFamily="34" charset="0"/>
              </a:rPr>
              <a:t>Funding can be revised by the government during/within the active budget year.</a:t>
            </a:r>
          </a:p>
        </p:txBody>
      </p:sp>
      <p:graphicFrame>
        <p:nvGraphicFramePr>
          <p:cNvPr id="8" name="Table 7"/>
          <p:cNvGraphicFramePr>
            <a:graphicFrameLocks noGrp="1"/>
          </p:cNvGraphicFramePr>
          <p:nvPr>
            <p:extLst>
              <p:ext uri="{D42A27DB-BD31-4B8C-83A1-F6EECF244321}">
                <p14:modId xmlns:p14="http://schemas.microsoft.com/office/powerpoint/2010/main" val="868740564"/>
              </p:ext>
            </p:extLst>
          </p:nvPr>
        </p:nvGraphicFramePr>
        <p:xfrm>
          <a:off x="1257300" y="827152"/>
          <a:ext cx="6477000" cy="1564640"/>
        </p:xfrm>
        <a:graphic>
          <a:graphicData uri="http://schemas.openxmlformats.org/drawingml/2006/table">
            <a:tbl>
              <a:tblPr firstRow="1" bandRow="1">
                <a:tableStyleId>{5C22544A-7EE6-4342-B048-85BDC9FD1C3A}</a:tableStyleId>
              </a:tblPr>
              <a:tblGrid>
                <a:gridCol w="3505199"/>
                <a:gridCol w="1295400"/>
                <a:gridCol w="1676401"/>
              </a:tblGrid>
              <a:tr h="294640">
                <a:tc gridSpan="3">
                  <a:txBody>
                    <a:bodyPr/>
                    <a:lstStyle/>
                    <a:p>
                      <a:r>
                        <a:rPr lang="en-US" sz="1400" dirty="0" smtClean="0">
                          <a:latin typeface="Lucida Sans" panose="020B0602040502020204" pitchFamily="34" charset="0"/>
                        </a:rPr>
                        <a:t>Federal Budget</a:t>
                      </a:r>
                      <a:endParaRPr lang="en-US" sz="1400" dirty="0">
                        <a:latin typeface="Lucida Sans" panose="020B0602040502020204" pitchFamily="34" charset="0"/>
                      </a:endParaRPr>
                    </a:p>
                  </a:txBody>
                  <a:tcPr/>
                </a:tc>
                <a:tc hMerge="1">
                  <a:txBody>
                    <a:bodyPr/>
                    <a:lstStyle/>
                    <a:p>
                      <a:endParaRPr lang="en-US" dirty="0"/>
                    </a:p>
                  </a:txBody>
                  <a:tcPr/>
                </a:tc>
                <a:tc hMerge="1">
                  <a:txBody>
                    <a:bodyPr/>
                    <a:lstStyle/>
                    <a:p>
                      <a:endParaRPr lang="en-US" dirty="0"/>
                    </a:p>
                  </a:txBody>
                  <a:tcPr/>
                </a:tc>
              </a:tr>
              <a:tr h="370840">
                <a:tc>
                  <a:txBody>
                    <a:bodyPr/>
                    <a:lstStyle/>
                    <a:p>
                      <a:r>
                        <a:rPr lang="en-US" sz="1400" dirty="0" smtClean="0">
                          <a:latin typeface="Lucida Sans" panose="020B0602040502020204" pitchFamily="34" charset="0"/>
                        </a:rPr>
                        <a:t>FY 2021 Federal Revenue Budget</a:t>
                      </a:r>
                    </a:p>
                  </a:txBody>
                  <a:tcPr/>
                </a:tc>
                <a:tc>
                  <a:txBody>
                    <a:bodyPr/>
                    <a:lstStyle/>
                    <a:p>
                      <a:r>
                        <a:rPr lang="en-US" sz="1400" dirty="0" smtClean="0">
                          <a:latin typeface="Lucida Sans" panose="020B0602040502020204" pitchFamily="34" charset="0"/>
                        </a:rPr>
                        <a:t> $2,080,000</a:t>
                      </a:r>
                    </a:p>
                  </a:txBody>
                  <a:tcPr/>
                </a:tc>
                <a:tc>
                  <a:txBody>
                    <a:bodyPr/>
                    <a:lstStyle/>
                    <a:p>
                      <a:endParaRPr lang="en-US" sz="1400" dirty="0">
                        <a:latin typeface="Lucida Sans" panose="020B0602040502020204" pitchFamily="34" charset="0"/>
                      </a:endParaRPr>
                    </a:p>
                  </a:txBody>
                  <a:tcPr/>
                </a:tc>
              </a:tr>
              <a:tr h="370840">
                <a:tc>
                  <a:txBody>
                    <a:bodyPr/>
                    <a:lstStyle/>
                    <a:p>
                      <a:r>
                        <a:rPr lang="en-US" sz="1400" dirty="0" smtClean="0">
                          <a:latin typeface="Lucida Sans" panose="020B0602040502020204" pitchFamily="34" charset="0"/>
                        </a:rPr>
                        <a:t>Actual FY20 Fed Revenue</a:t>
                      </a:r>
                      <a:r>
                        <a:rPr lang="en-US" sz="1400" baseline="0" dirty="0" smtClean="0">
                          <a:latin typeface="Lucida Sans" panose="020B0602040502020204" pitchFamily="34" charset="0"/>
                        </a:rPr>
                        <a:t> </a:t>
                      </a:r>
                      <a:r>
                        <a:rPr lang="en-US" sz="1400" dirty="0" smtClean="0">
                          <a:latin typeface="Lucida Sans" panose="020B0602040502020204" pitchFamily="34" charset="0"/>
                        </a:rPr>
                        <a:t>Received</a:t>
                      </a:r>
                      <a:endParaRPr lang="en-US" sz="1400" dirty="0">
                        <a:latin typeface="Lucida Sans" panose="020B0602040502020204" pitchFamily="34" charset="0"/>
                      </a:endParaRPr>
                    </a:p>
                  </a:txBody>
                  <a:tcPr/>
                </a:tc>
                <a:tc>
                  <a:txBody>
                    <a:bodyPr/>
                    <a:lstStyle/>
                    <a:p>
                      <a:r>
                        <a:rPr lang="en-US" sz="1400" dirty="0" smtClean="0">
                          <a:latin typeface="Lucida Sans" panose="020B0602040502020204" pitchFamily="34" charset="0"/>
                        </a:rPr>
                        <a:t> $1,991,900</a:t>
                      </a:r>
                    </a:p>
                  </a:txBody>
                  <a:tcPr/>
                </a:tc>
                <a:tc>
                  <a:txBody>
                    <a:bodyPr/>
                    <a:lstStyle/>
                    <a:p>
                      <a:endParaRPr lang="en-US" sz="1400" dirty="0">
                        <a:latin typeface="Lucida Sans" panose="020B0602040502020204" pitchFamily="34" charset="0"/>
                      </a:endParaRPr>
                    </a:p>
                  </a:txBody>
                  <a:tcPr/>
                </a:tc>
              </a:tr>
              <a:tr h="370840">
                <a:tc>
                  <a:txBody>
                    <a:bodyPr/>
                    <a:lstStyle/>
                    <a:p>
                      <a:r>
                        <a:rPr lang="en-US" sz="1400" dirty="0" smtClean="0">
                          <a:latin typeface="Lucida Sans" panose="020B0602040502020204" pitchFamily="34" charset="0"/>
                        </a:rPr>
                        <a:t>Difference</a:t>
                      </a:r>
                      <a:endParaRPr lang="en-US" sz="1400" dirty="0">
                        <a:latin typeface="Lucida Sans" panose="020B0602040502020204" pitchFamily="34" charset="0"/>
                      </a:endParaRPr>
                    </a:p>
                  </a:txBody>
                  <a:tcPr/>
                </a:tc>
                <a:tc>
                  <a:txBody>
                    <a:bodyPr/>
                    <a:lstStyle/>
                    <a:p>
                      <a:r>
                        <a:rPr lang="en-US" sz="1400" dirty="0" smtClean="0">
                          <a:latin typeface="Lucida Sans" panose="020B0602040502020204" pitchFamily="34" charset="0"/>
                        </a:rPr>
                        <a:t>$88,100</a:t>
                      </a:r>
                    </a:p>
                  </a:txBody>
                  <a:tcPr/>
                </a:tc>
                <a:tc>
                  <a:txBody>
                    <a:bodyPr/>
                    <a:lstStyle/>
                    <a:p>
                      <a:r>
                        <a:rPr lang="en-US" sz="1400" strike="noStrike" baseline="0" dirty="0" smtClean="0">
                          <a:latin typeface="Lucida Sans" panose="020B0602040502020204" pitchFamily="34" charset="0"/>
                        </a:rPr>
                        <a:t>FY 22 estimate</a:t>
                      </a:r>
                    </a:p>
                    <a:p>
                      <a:r>
                        <a:rPr lang="en-US" sz="1400" strike="noStrike" baseline="0" dirty="0" smtClean="0">
                          <a:latin typeface="Lucida Sans" panose="020B0602040502020204" pitchFamily="34" charset="0"/>
                        </a:rPr>
                        <a:t>$2,080,000</a:t>
                      </a:r>
                    </a:p>
                  </a:txBody>
                  <a:tcPr/>
                </a:tc>
              </a:tr>
            </a:tbl>
          </a:graphicData>
        </a:graphic>
      </p:graphicFrame>
    </p:spTree>
    <p:extLst>
      <p:ext uri="{BB962C8B-B14F-4D97-AF65-F5344CB8AC3E}">
        <p14:creationId xmlns:p14="http://schemas.microsoft.com/office/powerpoint/2010/main" val="2296461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TotalTime>
  <Words>969</Words>
  <Application>Microsoft Office PowerPoint</Application>
  <PresentationFormat>On-screen Show (4:3)</PresentationFormat>
  <Paragraphs>150</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Budget Update</vt:lpstr>
      <vt:lpstr>PowerPoint Presentation</vt:lpstr>
      <vt:lpstr>PowerPoint Presentation</vt:lpstr>
      <vt:lpstr>PowerPoint Presentation</vt:lpstr>
      <vt:lpstr>Local Budget Process</vt:lpstr>
      <vt:lpstr>PowerPoint Presentation</vt:lpstr>
      <vt:lpstr>FY 2022 Influencing Factors</vt:lpstr>
      <vt:lpstr>Revenues – State</vt:lpstr>
      <vt:lpstr>Revenues – Federal</vt:lpstr>
      <vt:lpstr>Revenues – Local</vt:lpstr>
      <vt:lpstr>PowerPoint Presentation</vt:lpstr>
      <vt:lpstr>Expenditure Requests and Evaluation</vt:lpstr>
      <vt:lpstr>Salary Projections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Update</dc:title>
  <dc:creator>kpowell</dc:creator>
  <cp:lastModifiedBy>kpowell</cp:lastModifiedBy>
  <cp:revision>46</cp:revision>
  <cp:lastPrinted>2021-01-08T18:10:48Z</cp:lastPrinted>
  <dcterms:created xsi:type="dcterms:W3CDTF">2019-12-30T14:37:19Z</dcterms:created>
  <dcterms:modified xsi:type="dcterms:W3CDTF">2021-01-08T19:10:36Z</dcterms:modified>
</cp:coreProperties>
</file>